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7"/>
  </p:notesMasterIdLst>
  <p:sldIdLst>
    <p:sldId id="281" r:id="rId2"/>
    <p:sldId id="291" r:id="rId3"/>
    <p:sldId id="292" r:id="rId4"/>
    <p:sldId id="293" r:id="rId5"/>
    <p:sldId id="295" r:id="rId6"/>
    <p:sldId id="294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280" r:id="rId1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zi" initials="MG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47" autoAdjust="0"/>
  </p:normalViewPr>
  <p:slideViewPr>
    <p:cSldViewPr>
      <p:cViewPr>
        <p:scale>
          <a:sx n="100" d="100"/>
          <a:sy n="100" d="100"/>
        </p:scale>
        <p:origin x="-1932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52A723-366E-4747-AC98-BE769E50281C}" type="datetimeFigureOut">
              <a:rPr lang="en-US" smtClean="0"/>
              <a:t>7/25/2013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BFF43D-8307-47C5-A8D7-621EF4407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89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0F7A-A391-48F3-8054-F6F1F036C784}" type="datetime1">
              <a:rPr lang="sl-SI" smtClean="0"/>
              <a:t>25.7.2013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projekt Asistent, 25.1.2013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0F7A-A391-48F3-8054-F6F1F036C784}" type="datetime1">
              <a:rPr lang="sl-SI" smtClean="0"/>
              <a:t>25.7.2013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projekt Asistent, 25.1.2013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0F7A-A391-48F3-8054-F6F1F036C784}" type="datetime1">
              <a:rPr lang="sl-SI" smtClean="0"/>
              <a:t>25.7.2013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projekt Asistent, 25.1.2013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0F7A-A391-48F3-8054-F6F1F036C784}" type="datetime1">
              <a:rPr lang="sl-SI" smtClean="0"/>
              <a:t>25.7.2013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projekt Asistent, 25.1.2013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0F7A-A391-48F3-8054-F6F1F036C784}" type="datetime1">
              <a:rPr lang="sl-SI" smtClean="0"/>
              <a:t>25.7.2013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projekt Asistent, 25.1.2013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0F7A-A391-48F3-8054-F6F1F036C784}" type="datetime1">
              <a:rPr lang="sl-SI" smtClean="0"/>
              <a:t>25.7.2013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projekt Asistent, 25.1.2013</a:t>
            </a: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0F7A-A391-48F3-8054-F6F1F036C784}" type="datetime1">
              <a:rPr lang="sl-SI" smtClean="0"/>
              <a:t>25.7.2013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projekt Asistent, 25.1.2013</a:t>
            </a:r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0F7A-A391-48F3-8054-F6F1F036C784}" type="datetime1">
              <a:rPr lang="sl-SI" smtClean="0"/>
              <a:t>25.7.2013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projekt Asistent, 25.1.2013</a:t>
            </a:r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0F7A-A391-48F3-8054-F6F1F036C784}" type="datetime1">
              <a:rPr lang="sl-SI" smtClean="0"/>
              <a:t>25.7.2013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projekt Asistent, 25.1.2013</a:t>
            </a: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0F7A-A391-48F3-8054-F6F1F036C784}" type="datetime1">
              <a:rPr lang="sl-SI" smtClean="0"/>
              <a:t>25.7.2013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projekt Asistent, 25.1.2013</a:t>
            </a: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0F7A-A391-48F3-8054-F6F1F036C784}" type="datetime1">
              <a:rPr lang="sl-SI" smtClean="0"/>
              <a:t>25.7.2013</a:t>
            </a:fld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l-SI" smtClean="0"/>
              <a:t>projekt Asistent, 25.1.2013</a:t>
            </a:r>
            <a:endParaRPr lang="sl-SI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sl-SI" smtClean="0"/>
              <a:t>projekt Asistent, 25.1.2013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B1C0F7A-A391-48F3-8054-F6F1F036C784}" type="datetime1">
              <a:rPr lang="sl-SI" smtClean="0"/>
              <a:t>25.7.2013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100" y="1554907"/>
            <a:ext cx="7543800" cy="2593975"/>
          </a:xfrm>
        </p:spPr>
        <p:txBody>
          <a:bodyPr>
            <a:normAutofit/>
          </a:bodyPr>
          <a:lstStyle/>
          <a:p>
            <a:r>
              <a:rPr lang="sl-SI" sz="5400" dirty="0" smtClean="0"/>
              <a:t>Delavnica</a:t>
            </a:r>
            <a:r>
              <a:rPr lang="sl-SI" dirty="0" smtClean="0"/>
              <a:t/>
            </a:r>
            <a:br>
              <a:rPr lang="sl-SI" dirty="0" smtClean="0"/>
            </a:br>
            <a:r>
              <a:rPr lang="en-US" dirty="0" err="1" smtClean="0"/>
              <a:t>Projekt</a:t>
            </a:r>
            <a:r>
              <a:rPr lang="sl-SI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Asistent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dobe Garamond Pro" pitchFamily="18" charset="-18"/>
              </a:rPr>
              <a:t>Virtualni</a:t>
            </a:r>
            <a:r>
              <a:rPr lang="en-US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dobe Garamond Pro" pitchFamily="18" charset="-18"/>
              </a:rPr>
              <a:t> </a:t>
            </a:r>
            <a:r>
              <a:rPr lang="en-US" sz="28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dobe Garamond Pro" pitchFamily="18" charset="-18"/>
              </a:rPr>
              <a:t>asistent</a:t>
            </a:r>
            <a:r>
              <a:rPr lang="en-US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dobe Garamond Pro" pitchFamily="18" charset="-18"/>
              </a:rPr>
              <a:t> </a:t>
            </a:r>
            <a:r>
              <a:rPr lang="en-US" sz="28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dobe Garamond Pro" pitchFamily="18" charset="-18"/>
              </a:rPr>
              <a:t>za</a:t>
            </a:r>
            <a:r>
              <a:rPr lang="en-US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dobe Garamond Pro" pitchFamily="18" charset="-18"/>
              </a:rPr>
              <a:t> </a:t>
            </a:r>
            <a:r>
              <a:rPr lang="en-US" sz="28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dobe Garamond Pro" pitchFamily="18" charset="-18"/>
              </a:rPr>
              <a:t>občine</a:t>
            </a:r>
            <a:r>
              <a:rPr lang="en-US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dobe Garamond Pro" pitchFamily="18" charset="-18"/>
              </a:rPr>
              <a:t> in </a:t>
            </a:r>
            <a:r>
              <a:rPr lang="en-US" sz="28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dobe Garamond Pro" pitchFamily="18" charset="-18"/>
              </a:rPr>
              <a:t>društva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Adobe Garamond Pro" pitchFamily="18" charset="-1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581128"/>
            <a:ext cx="6461760" cy="1066800"/>
          </a:xfrm>
        </p:spPr>
        <p:txBody>
          <a:bodyPr>
            <a:noAutofit/>
          </a:bodyPr>
          <a:lstStyle/>
          <a:p>
            <a:r>
              <a:rPr lang="sl-SI" sz="1600" dirty="0" smtClean="0"/>
              <a:t>Aleš Tavčar</a:t>
            </a:r>
          </a:p>
          <a:p>
            <a:r>
              <a:rPr lang="en-US" sz="1600" dirty="0" err="1" smtClean="0"/>
              <a:t>Institut</a:t>
            </a:r>
            <a:r>
              <a:rPr lang="en-US" sz="1600" dirty="0" smtClean="0"/>
              <a:t> “</a:t>
            </a:r>
            <a:r>
              <a:rPr lang="en-US" sz="1600" dirty="0" err="1" smtClean="0"/>
              <a:t>Jožef</a:t>
            </a:r>
            <a:r>
              <a:rPr lang="en-US" sz="1600" dirty="0" smtClean="0"/>
              <a:t> Stefan”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dirty="0" smtClean="0"/>
              <a:t>Projekt Asistent, 25.7.2013 IJS</a:t>
            </a:r>
            <a:endParaRPr lang="sl-S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1</a:t>
            </a:fld>
            <a:endParaRPr lang="sl-SI"/>
          </a:p>
        </p:txBody>
      </p:sp>
      <p:pic>
        <p:nvPicPr>
          <p:cNvPr id="5" name="Picture 4" descr="MIZKS_glava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63" y="116632"/>
            <a:ext cx="4181475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1371600" y="678607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Javni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razpis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za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sofinanciranje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projektov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razvoja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e-</a:t>
            </a:r>
            <a:r>
              <a:rPr lang="en-US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storitev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 </a:t>
            </a:r>
            <a:r>
              <a:rPr lang="en-US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mobilnih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aplikacij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za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javne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 </a:t>
            </a:r>
            <a:r>
              <a:rPr lang="en-US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zasebne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neprofitne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organizacije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2012-2013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90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1094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l-SI" sz="2000" i="1" dirty="0" smtClean="0"/>
              <a:t>Želimo odgovoriti na vprašanje o </a:t>
            </a:r>
            <a:r>
              <a:rPr lang="en-US" sz="2000" i="1" dirty="0" err="1" smtClean="0"/>
              <a:t>naslovu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občine</a:t>
            </a:r>
            <a:endParaRPr lang="sl-SI" sz="2000" i="1" dirty="0" smtClean="0"/>
          </a:p>
          <a:p>
            <a:pPr marL="0" indent="0">
              <a:buNone/>
            </a:pPr>
            <a:endParaRPr lang="sl-SI" sz="2000" dirty="0" smtClean="0"/>
          </a:p>
          <a:p>
            <a:pPr marL="0" indent="0">
              <a:buNone/>
            </a:pPr>
            <a:r>
              <a:rPr lang="sl-SI" sz="2000" b="1" dirty="0" smtClean="0">
                <a:solidFill>
                  <a:schemeClr val="bg1">
                    <a:lumMod val="50000"/>
                  </a:schemeClr>
                </a:solidFill>
              </a:rPr>
              <a:t>PRAVILO:</a:t>
            </a:r>
            <a:endParaRPr lang="sl-SI" sz="2000" b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 err="1" smtClean="0"/>
              <a:t>Naslov</a:t>
            </a:r>
            <a:r>
              <a:rPr lang="sl-SI" sz="2000" dirty="0" smtClean="0"/>
              <a:t> </a:t>
            </a:r>
            <a:r>
              <a:rPr lang="sl-SI" sz="2000" dirty="0" smtClean="0">
                <a:solidFill>
                  <a:schemeClr val="accent6">
                    <a:lumMod val="75000"/>
                  </a:schemeClr>
                </a:solidFill>
              </a:rPr>
              <a:t>ALI </a:t>
            </a:r>
            <a:r>
              <a:rPr lang="sl-SI" sz="2000" dirty="0" smtClean="0"/>
              <a:t>sedež</a:t>
            </a:r>
            <a:endParaRPr lang="en-US" sz="2000" dirty="0" smtClean="0"/>
          </a:p>
          <a:p>
            <a:pPr marL="0" indent="0">
              <a:buNone/>
            </a:pPr>
            <a:r>
              <a:rPr lang="sl-SI" sz="2000" dirty="0" smtClean="0">
                <a:solidFill>
                  <a:schemeClr val="accent6">
                    <a:lumMod val="75000"/>
                  </a:schemeClr>
                </a:solidFill>
              </a:rPr>
              <a:t>IN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err="1" smtClean="0"/>
              <a:t>občin</a:t>
            </a:r>
            <a:endParaRPr lang="sl-SI" sz="2000" dirty="0" smtClean="0"/>
          </a:p>
          <a:p>
            <a:pPr marL="0" indent="0">
              <a:buNone/>
            </a:pPr>
            <a:endParaRPr lang="sl-SI" sz="2000" dirty="0"/>
          </a:p>
          <a:p>
            <a:pPr marL="0" indent="0">
              <a:buNone/>
            </a:pPr>
            <a:r>
              <a:rPr lang="sl-SI" sz="2000" b="1" dirty="0" smtClean="0">
                <a:solidFill>
                  <a:schemeClr val="bg1">
                    <a:lumMod val="50000"/>
                  </a:schemeClr>
                </a:solidFill>
              </a:rPr>
              <a:t>ODGOVOR:</a:t>
            </a:r>
          </a:p>
          <a:p>
            <a:pPr marL="0" indent="0">
              <a:buNone/>
            </a:pPr>
            <a:r>
              <a:rPr lang="sl-SI" sz="2000" dirty="0"/>
              <a:t>Občina Pivka</a:t>
            </a:r>
          </a:p>
          <a:p>
            <a:pPr marL="0" indent="0">
              <a:buNone/>
            </a:pPr>
            <a:r>
              <a:rPr lang="sl-SI" sz="2000" dirty="0"/>
              <a:t>Kolodvorska cesta 5</a:t>
            </a:r>
          </a:p>
          <a:p>
            <a:pPr marL="0" indent="0">
              <a:buNone/>
            </a:pPr>
            <a:r>
              <a:rPr lang="sl-SI" sz="2000" dirty="0"/>
              <a:t>6257 Pivka</a:t>
            </a:r>
            <a:endParaRPr lang="sl-SI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580112" y="1600200"/>
            <a:ext cx="2808312" cy="46935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285750" indent="-285750">
              <a:buFont typeface="Calibri" pitchFamily="34" charset="0"/>
              <a:buChar char="×"/>
            </a:pPr>
            <a:r>
              <a:rPr lang="en-US" dirty="0" err="1" smtClean="0"/>
              <a:t>Informacije</a:t>
            </a:r>
            <a:r>
              <a:rPr lang="en-US" dirty="0" smtClean="0"/>
              <a:t> o </a:t>
            </a:r>
            <a:r>
              <a:rPr lang="en-US" dirty="0" err="1" smtClean="0">
                <a:solidFill>
                  <a:schemeClr val="tx1"/>
                </a:solidFill>
              </a:rPr>
              <a:t>občini</a:t>
            </a:r>
            <a:r>
              <a:rPr lang="sl-SI" dirty="0" smtClean="0"/>
              <a:t>?</a:t>
            </a:r>
          </a:p>
          <a:p>
            <a:endParaRPr lang="sl-SI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en-US" dirty="0" err="1" smtClean="0"/>
              <a:t>Kakšen</a:t>
            </a:r>
            <a:r>
              <a:rPr lang="en-US" dirty="0" smtClean="0"/>
              <a:t> je </a:t>
            </a:r>
            <a:r>
              <a:rPr lang="en-US" dirty="0" err="1" smtClean="0">
                <a:solidFill>
                  <a:srgbClr val="FF0000"/>
                </a:solidFill>
              </a:rPr>
              <a:t>naslov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občin</a:t>
            </a:r>
            <a:r>
              <a:rPr lang="en-US" dirty="0" err="1" smtClean="0"/>
              <a:t>e</a:t>
            </a:r>
            <a:r>
              <a:rPr lang="sl-SI" dirty="0" smtClean="0"/>
              <a:t>?</a:t>
            </a:r>
            <a:endParaRPr lang="en-US" dirty="0" smtClean="0"/>
          </a:p>
          <a:p>
            <a:endParaRPr lang="en-US" dirty="0"/>
          </a:p>
          <a:p>
            <a:pPr marL="285750" indent="-285750">
              <a:buFont typeface="Calibri" pitchFamily="34" charset="0"/>
              <a:buChar char="×"/>
            </a:pPr>
            <a:r>
              <a:rPr lang="en-US" dirty="0" err="1"/>
              <a:t>Kateri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so </a:t>
            </a:r>
            <a:r>
              <a:rPr lang="en-US" dirty="0" err="1" smtClean="0">
                <a:solidFill>
                  <a:schemeClr val="tx1"/>
                </a:solidFill>
              </a:rPr>
              <a:t>občinski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/>
              <a:t>prazniki</a:t>
            </a:r>
            <a:r>
              <a:rPr lang="en-US" dirty="0" smtClean="0"/>
              <a:t>?</a:t>
            </a:r>
          </a:p>
          <a:p>
            <a:pPr marL="285750" indent="-285750">
              <a:buFont typeface="Calibri" pitchFamily="34" charset="0"/>
              <a:buChar char="×"/>
            </a:pPr>
            <a:endParaRPr lang="en-US" dirty="0"/>
          </a:p>
          <a:p>
            <a:pPr marL="285750" indent="-285750">
              <a:buFont typeface="Calibri" pitchFamily="34" charset="0"/>
              <a:buChar char="×"/>
            </a:pPr>
            <a:r>
              <a:rPr lang="en-US" dirty="0" err="1" smtClean="0"/>
              <a:t>Kdo</a:t>
            </a:r>
            <a:r>
              <a:rPr lang="en-US" dirty="0" smtClean="0"/>
              <a:t> so </a:t>
            </a:r>
            <a:r>
              <a:rPr lang="en-US" dirty="0" err="1" smtClean="0"/>
              <a:t>občinski</a:t>
            </a:r>
            <a:r>
              <a:rPr lang="en-US" dirty="0" smtClean="0"/>
              <a:t> </a:t>
            </a:r>
            <a:r>
              <a:rPr lang="en-US" dirty="0" err="1" smtClean="0"/>
              <a:t>svetniki</a:t>
            </a:r>
            <a:r>
              <a:rPr lang="en-US" dirty="0" smtClean="0"/>
              <a:t>?</a:t>
            </a:r>
          </a:p>
          <a:p>
            <a:pPr marL="285750" indent="-285750">
              <a:buFont typeface="Calibri" pitchFamily="34" charset="0"/>
              <a:buChar char="×"/>
            </a:pPr>
            <a:endParaRPr lang="en-US" dirty="0"/>
          </a:p>
          <a:p>
            <a:pPr marL="285750" indent="-285750">
              <a:buFont typeface="Calibri" pitchFamily="34" charset="0"/>
              <a:buChar char="×"/>
            </a:pPr>
            <a:r>
              <a:rPr lang="en-US" dirty="0" err="1"/>
              <a:t>Kakšen</a:t>
            </a:r>
            <a:r>
              <a:rPr lang="en-US" dirty="0"/>
              <a:t> je </a:t>
            </a:r>
            <a:r>
              <a:rPr lang="en-US" dirty="0" err="1"/>
              <a:t>transakcijski</a:t>
            </a:r>
            <a:r>
              <a:rPr lang="en-US" dirty="0"/>
              <a:t> </a:t>
            </a:r>
            <a:r>
              <a:rPr lang="en-US" dirty="0" err="1">
                <a:solidFill>
                  <a:schemeClr val="tx1"/>
                </a:solidFill>
              </a:rPr>
              <a:t>račun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občine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Pivka</a:t>
            </a:r>
            <a:r>
              <a:rPr lang="en-US" dirty="0" smtClean="0"/>
              <a:t>?</a:t>
            </a:r>
          </a:p>
          <a:p>
            <a:pPr marL="285750" indent="-285750">
              <a:buFont typeface="Calibri" pitchFamily="34" charset="0"/>
              <a:buChar char="×"/>
            </a:pPr>
            <a:endParaRPr lang="en-US" dirty="0"/>
          </a:p>
          <a:p>
            <a:pPr marL="285750" indent="-285750">
              <a:buFont typeface="Calibri" pitchFamily="34" charset="0"/>
              <a:buChar char="×"/>
            </a:pPr>
            <a:r>
              <a:rPr lang="en-US" dirty="0" err="1"/>
              <a:t>Povej</a:t>
            </a:r>
            <a:r>
              <a:rPr lang="en-US" dirty="0"/>
              <a:t> mi TRR </a:t>
            </a:r>
            <a:r>
              <a:rPr lang="en-US" dirty="0" err="1"/>
              <a:t>občine</a:t>
            </a:r>
            <a:r>
              <a:rPr lang="en-US" dirty="0"/>
              <a:t>.</a:t>
            </a:r>
          </a:p>
          <a:p>
            <a:pPr marL="285750" indent="-285750">
              <a:buFont typeface="Calibri" pitchFamily="34" charset="0"/>
              <a:buChar char="×"/>
            </a:pPr>
            <a:endParaRPr lang="en-US" dirty="0" smtClean="0"/>
          </a:p>
          <a:p>
            <a:pPr marL="285750" indent="-285750">
              <a:buFont typeface="Calibri" pitchFamily="34" charset="0"/>
              <a:buChar char="×"/>
            </a:pPr>
            <a:r>
              <a:rPr lang="en-US" dirty="0" err="1"/>
              <a:t>Kakšna</a:t>
            </a:r>
            <a:r>
              <a:rPr lang="en-US" dirty="0"/>
              <a:t> je </a:t>
            </a:r>
            <a:r>
              <a:rPr lang="en-US" dirty="0" err="1"/>
              <a:t>številka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 smtClean="0"/>
              <a:t>?</a:t>
            </a:r>
            <a:endParaRPr lang="en-US" dirty="0"/>
          </a:p>
          <a:p>
            <a:pPr marL="285750" indent="-285750">
              <a:buFont typeface="Calibri" pitchFamily="34" charset="0"/>
              <a:buChar char="×"/>
            </a:pPr>
            <a:endParaRPr lang="en-US" dirty="0"/>
          </a:p>
          <a:p>
            <a:pPr marL="285750" indent="-285750">
              <a:buFont typeface="Calibri" pitchFamily="34" charset="0"/>
              <a:buChar char="×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80112" y="1600200"/>
            <a:ext cx="2808312" cy="46935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Informacije</a:t>
            </a:r>
            <a:r>
              <a:rPr lang="en-US" dirty="0" smtClean="0">
                <a:solidFill>
                  <a:schemeClr val="tx1"/>
                </a:solidFill>
              </a:rPr>
              <a:t> o </a:t>
            </a:r>
            <a:r>
              <a:rPr lang="en-US" dirty="0" err="1" smtClean="0">
                <a:solidFill>
                  <a:schemeClr val="tx1"/>
                </a:solidFill>
              </a:rPr>
              <a:t>občini</a:t>
            </a:r>
            <a:r>
              <a:rPr lang="sl-SI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itchFamily="34" charset="0"/>
              <a:buChar char="•"/>
            </a:pPr>
            <a:endParaRPr lang="sl-SI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Kakšen</a:t>
            </a:r>
            <a:r>
              <a:rPr lang="en-US" dirty="0" smtClean="0">
                <a:solidFill>
                  <a:schemeClr val="tx1"/>
                </a:solidFill>
              </a:rPr>
              <a:t> je </a:t>
            </a:r>
            <a:r>
              <a:rPr lang="en-US" dirty="0" err="1" smtClean="0">
                <a:solidFill>
                  <a:schemeClr val="tx1"/>
                </a:solidFill>
              </a:rPr>
              <a:t>naslov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občine</a:t>
            </a:r>
            <a:r>
              <a:rPr lang="sl-SI" dirty="0" smtClean="0">
                <a:solidFill>
                  <a:schemeClr val="tx1"/>
                </a:solidFill>
              </a:rPr>
              <a:t>?</a:t>
            </a:r>
            <a:endParaRPr lang="en-US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Kateri</a:t>
            </a:r>
            <a:r>
              <a:rPr lang="en-US" dirty="0" smtClean="0">
                <a:solidFill>
                  <a:schemeClr val="tx1"/>
                </a:solidFill>
              </a:rPr>
              <a:t> so </a:t>
            </a:r>
            <a:r>
              <a:rPr lang="en-US" dirty="0" err="1" smtClean="0">
                <a:solidFill>
                  <a:schemeClr val="tx1"/>
                </a:solidFill>
              </a:rPr>
              <a:t>občinski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prazniki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Kdo</a:t>
            </a:r>
            <a:r>
              <a:rPr lang="en-US" dirty="0" smtClean="0">
                <a:solidFill>
                  <a:schemeClr val="tx1"/>
                </a:solidFill>
              </a:rPr>
              <a:t> so </a:t>
            </a:r>
            <a:r>
              <a:rPr lang="en-US" dirty="0" err="1" smtClean="0">
                <a:solidFill>
                  <a:schemeClr val="tx1"/>
                </a:solidFill>
              </a:rPr>
              <a:t>občinski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svetniki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Kakšen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transakcijski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račun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občine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Pivka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Povej</a:t>
            </a:r>
            <a:r>
              <a:rPr lang="en-US" dirty="0">
                <a:solidFill>
                  <a:schemeClr val="tx1"/>
                </a:solidFill>
              </a:rPr>
              <a:t> mi TRR </a:t>
            </a:r>
            <a:r>
              <a:rPr lang="en-US" dirty="0" err="1">
                <a:solidFill>
                  <a:schemeClr val="tx1"/>
                </a:solidFill>
              </a:rPr>
              <a:t>občine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Kakšna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številka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računa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</p:spPr>
        <p:txBody>
          <a:bodyPr/>
          <a:lstStyle/>
          <a:p>
            <a:r>
              <a:rPr lang="sl-SI" dirty="0" smtClean="0"/>
              <a:t>Projekt Asistent, 25.7.2013 IJS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56856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1094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l-SI" sz="2000" i="1" dirty="0" smtClean="0"/>
              <a:t>Želimo odgovoriti na vprašanje o </a:t>
            </a:r>
            <a:r>
              <a:rPr lang="en-US" sz="2000" i="1" dirty="0" smtClean="0"/>
              <a:t>TRR </a:t>
            </a:r>
            <a:r>
              <a:rPr lang="en-US" sz="2000" i="1" dirty="0" err="1" smtClean="0"/>
              <a:t>občine</a:t>
            </a:r>
            <a:endParaRPr lang="sl-SI" sz="2000" i="1" dirty="0" smtClean="0"/>
          </a:p>
          <a:p>
            <a:pPr marL="0" indent="0">
              <a:buNone/>
            </a:pPr>
            <a:endParaRPr lang="sl-SI" sz="2000" dirty="0" smtClean="0"/>
          </a:p>
          <a:p>
            <a:pPr marL="0" indent="0">
              <a:buNone/>
            </a:pPr>
            <a:r>
              <a:rPr lang="sl-SI" sz="2000" b="1" dirty="0" smtClean="0">
                <a:solidFill>
                  <a:schemeClr val="bg1">
                    <a:lumMod val="50000"/>
                  </a:schemeClr>
                </a:solidFill>
              </a:rPr>
              <a:t>PRAVILO:</a:t>
            </a:r>
            <a:endParaRPr lang="sl-SI" sz="2000" b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 err="1" smtClean="0"/>
              <a:t>transakcijsk</a:t>
            </a:r>
            <a:endParaRPr lang="en-US" sz="2000" dirty="0" smtClean="0"/>
          </a:p>
          <a:p>
            <a:pPr marL="0" indent="0">
              <a:buNone/>
            </a:pPr>
            <a:r>
              <a:rPr lang="sl-SI" sz="2000" dirty="0" smtClean="0">
                <a:solidFill>
                  <a:schemeClr val="accent6">
                    <a:lumMod val="75000"/>
                  </a:schemeClr>
                </a:solidFill>
              </a:rPr>
              <a:t>IN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err="1" smtClean="0"/>
              <a:t>račun</a:t>
            </a:r>
            <a:endParaRPr lang="en-US" sz="2000" dirty="0" smtClean="0"/>
          </a:p>
          <a:p>
            <a:pPr marL="0" indent="0">
              <a:buNone/>
            </a:pPr>
            <a:r>
              <a:rPr lang="sl-SI" sz="2000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 smtClean="0"/>
              <a:t>občin</a:t>
            </a:r>
            <a:endParaRPr lang="sl-SI" sz="2000" dirty="0" smtClean="0"/>
          </a:p>
          <a:p>
            <a:pPr marL="0" indent="0">
              <a:buNone/>
            </a:pPr>
            <a:endParaRPr lang="sl-SI" sz="2000" dirty="0"/>
          </a:p>
          <a:p>
            <a:pPr marL="0" indent="0">
              <a:buNone/>
            </a:pPr>
            <a:r>
              <a:rPr lang="sl-SI" sz="2000" b="1" dirty="0" smtClean="0">
                <a:solidFill>
                  <a:schemeClr val="bg1">
                    <a:lumMod val="50000"/>
                  </a:schemeClr>
                </a:solidFill>
              </a:rPr>
              <a:t>ODGOVOR:</a:t>
            </a:r>
          </a:p>
          <a:p>
            <a:pPr marL="0" indent="0">
              <a:buNone/>
            </a:pPr>
            <a:r>
              <a:rPr lang="pl-PL" sz="2000" dirty="0" smtClean="0"/>
              <a:t>Transakcijski </a:t>
            </a:r>
            <a:r>
              <a:rPr lang="pl-PL" sz="2000" dirty="0"/>
              <a:t>račun: 01100-0100009167 (spremenjen z dne 27. 9. 2011</a:t>
            </a:r>
            <a:r>
              <a:rPr lang="pl-PL" sz="2000" dirty="0" smtClean="0"/>
              <a:t>)</a:t>
            </a:r>
            <a:endParaRPr lang="sl-SI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580112" y="1600200"/>
            <a:ext cx="2808312" cy="46935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285750" indent="-285750">
              <a:buFont typeface="Calibri" pitchFamily="34" charset="0"/>
              <a:buChar char="×"/>
            </a:pPr>
            <a:r>
              <a:rPr lang="en-US" dirty="0" err="1" smtClean="0"/>
              <a:t>Informacije</a:t>
            </a:r>
            <a:r>
              <a:rPr lang="en-US" dirty="0" smtClean="0"/>
              <a:t> o </a:t>
            </a:r>
            <a:r>
              <a:rPr lang="en-US" dirty="0" err="1" smtClean="0">
                <a:solidFill>
                  <a:schemeClr val="tx1"/>
                </a:solidFill>
              </a:rPr>
              <a:t>občini</a:t>
            </a:r>
            <a:r>
              <a:rPr lang="sl-SI" dirty="0" smtClean="0"/>
              <a:t>?</a:t>
            </a:r>
          </a:p>
          <a:p>
            <a:endParaRPr lang="sl-SI" dirty="0" smtClean="0"/>
          </a:p>
          <a:p>
            <a:pPr marL="285750" indent="-285750">
              <a:buFont typeface="Calibri" pitchFamily="34" charset="0"/>
              <a:buChar char="×"/>
            </a:pPr>
            <a:r>
              <a:rPr lang="en-US" dirty="0" err="1" smtClean="0">
                <a:solidFill>
                  <a:schemeClr val="tx1"/>
                </a:solidFill>
              </a:rPr>
              <a:t>Kakšen</a:t>
            </a:r>
            <a:r>
              <a:rPr lang="en-US" dirty="0" smtClean="0">
                <a:solidFill>
                  <a:schemeClr val="tx1"/>
                </a:solidFill>
              </a:rPr>
              <a:t> je </a:t>
            </a:r>
            <a:r>
              <a:rPr lang="en-US" dirty="0" err="1" smtClean="0">
                <a:solidFill>
                  <a:schemeClr val="tx1"/>
                </a:solidFill>
              </a:rPr>
              <a:t>naslov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občine</a:t>
            </a:r>
            <a:r>
              <a:rPr lang="sl-SI" dirty="0" smtClean="0">
                <a:solidFill>
                  <a:schemeClr val="tx1"/>
                </a:solidFill>
              </a:rPr>
              <a:t>?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  <a:p>
            <a:pPr marL="285750" indent="-285750">
              <a:buFont typeface="Calibri" pitchFamily="34" charset="0"/>
              <a:buChar char="×"/>
            </a:pPr>
            <a:r>
              <a:rPr lang="en-US" dirty="0" err="1"/>
              <a:t>Kateri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so </a:t>
            </a:r>
            <a:r>
              <a:rPr lang="en-US" dirty="0" err="1" smtClean="0">
                <a:solidFill>
                  <a:schemeClr val="tx1"/>
                </a:solidFill>
              </a:rPr>
              <a:t>občinski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/>
              <a:t>prazniki</a:t>
            </a:r>
            <a:r>
              <a:rPr lang="en-US" dirty="0" smtClean="0"/>
              <a:t>?</a:t>
            </a:r>
          </a:p>
          <a:p>
            <a:pPr marL="285750" indent="-285750">
              <a:buFont typeface="Calibri" pitchFamily="34" charset="0"/>
              <a:buChar char="×"/>
            </a:pPr>
            <a:endParaRPr lang="en-US" dirty="0"/>
          </a:p>
          <a:p>
            <a:pPr marL="285750" indent="-285750">
              <a:buFont typeface="Calibri" pitchFamily="34" charset="0"/>
              <a:buChar char="×"/>
            </a:pPr>
            <a:r>
              <a:rPr lang="en-US" dirty="0" err="1" smtClean="0"/>
              <a:t>Kdo</a:t>
            </a:r>
            <a:r>
              <a:rPr lang="en-US" dirty="0" smtClean="0"/>
              <a:t> so </a:t>
            </a:r>
            <a:r>
              <a:rPr lang="en-US" dirty="0" err="1" smtClean="0"/>
              <a:t>občinski</a:t>
            </a:r>
            <a:r>
              <a:rPr lang="en-US" dirty="0" smtClean="0"/>
              <a:t> </a:t>
            </a:r>
            <a:r>
              <a:rPr lang="en-US" dirty="0" err="1" smtClean="0"/>
              <a:t>svetniki</a:t>
            </a:r>
            <a:r>
              <a:rPr lang="en-US" dirty="0" smtClean="0"/>
              <a:t>?</a:t>
            </a:r>
          </a:p>
          <a:p>
            <a:pPr marL="285750" indent="-285750">
              <a:buFont typeface="Calibri" pitchFamily="34" charset="0"/>
              <a:buChar char="×"/>
            </a:pPr>
            <a:endParaRPr lang="en-US" dirty="0"/>
          </a:p>
          <a:p>
            <a:pPr marL="285750" indent="-285750">
              <a:buFont typeface="Wingdings" pitchFamily="2" charset="2"/>
              <a:buChar char="ü"/>
            </a:pPr>
            <a:r>
              <a:rPr lang="en-US" dirty="0" err="1" smtClean="0"/>
              <a:t>Kakšen</a:t>
            </a:r>
            <a:r>
              <a:rPr lang="en-US" dirty="0" smtClean="0"/>
              <a:t> je </a:t>
            </a:r>
            <a:r>
              <a:rPr lang="en-US" dirty="0" err="1" smtClean="0">
                <a:solidFill>
                  <a:srgbClr val="FF0000"/>
                </a:solidFill>
              </a:rPr>
              <a:t>transakcijsk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račun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občine</a:t>
            </a:r>
            <a:r>
              <a:rPr lang="en-US" dirty="0" smtClean="0"/>
              <a:t> </a:t>
            </a:r>
            <a:r>
              <a:rPr lang="en-US" dirty="0" err="1" smtClean="0"/>
              <a:t>Pivka</a:t>
            </a:r>
            <a:r>
              <a:rPr lang="en-US" dirty="0" smtClean="0"/>
              <a:t>?</a:t>
            </a:r>
          </a:p>
          <a:p>
            <a:pPr marL="285750" indent="-285750">
              <a:buFont typeface="Calibri" pitchFamily="34" charset="0"/>
              <a:buChar char="×"/>
            </a:pPr>
            <a:endParaRPr lang="en-US" dirty="0"/>
          </a:p>
          <a:p>
            <a:pPr marL="285750" indent="-285750">
              <a:buFont typeface="Calibri" pitchFamily="34" charset="0"/>
              <a:buChar char="×"/>
            </a:pPr>
            <a:r>
              <a:rPr lang="en-US" dirty="0" err="1" smtClean="0"/>
              <a:t>Povej</a:t>
            </a:r>
            <a:r>
              <a:rPr lang="en-US" dirty="0" smtClean="0"/>
              <a:t> mi TRR </a:t>
            </a:r>
            <a:r>
              <a:rPr lang="en-US" dirty="0" err="1" smtClean="0"/>
              <a:t>občine</a:t>
            </a:r>
            <a:r>
              <a:rPr lang="en-US" dirty="0" smtClean="0"/>
              <a:t>.</a:t>
            </a:r>
          </a:p>
          <a:p>
            <a:pPr marL="285750" indent="-285750">
              <a:buFont typeface="Calibri" pitchFamily="34" charset="0"/>
              <a:buChar char="×"/>
            </a:pPr>
            <a:endParaRPr lang="en-US" dirty="0"/>
          </a:p>
          <a:p>
            <a:pPr marL="285750" indent="-285750">
              <a:buFont typeface="Calibri" pitchFamily="34" charset="0"/>
              <a:buChar char="×"/>
            </a:pPr>
            <a:r>
              <a:rPr lang="en-US" dirty="0" err="1"/>
              <a:t>Kakšna</a:t>
            </a:r>
            <a:r>
              <a:rPr lang="en-US" dirty="0"/>
              <a:t> je </a:t>
            </a:r>
            <a:r>
              <a:rPr lang="en-US" dirty="0" err="1"/>
              <a:t>številka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 smtClean="0"/>
              <a:t>?</a:t>
            </a:r>
            <a:endParaRPr lang="en-US" dirty="0"/>
          </a:p>
          <a:p>
            <a:pPr marL="285750" indent="-285750">
              <a:buFont typeface="Calibri" pitchFamily="34" charset="0"/>
              <a:buChar char="×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80112" y="1600200"/>
            <a:ext cx="2808312" cy="46935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Informacije</a:t>
            </a:r>
            <a:r>
              <a:rPr lang="en-US" dirty="0" smtClean="0">
                <a:solidFill>
                  <a:schemeClr val="tx1"/>
                </a:solidFill>
              </a:rPr>
              <a:t> o </a:t>
            </a:r>
            <a:r>
              <a:rPr lang="en-US" dirty="0" err="1" smtClean="0">
                <a:solidFill>
                  <a:schemeClr val="tx1"/>
                </a:solidFill>
              </a:rPr>
              <a:t>občini</a:t>
            </a:r>
            <a:r>
              <a:rPr lang="sl-SI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itchFamily="34" charset="0"/>
              <a:buChar char="•"/>
            </a:pPr>
            <a:endParaRPr lang="sl-SI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Kakšen</a:t>
            </a:r>
            <a:r>
              <a:rPr lang="en-US" dirty="0" smtClean="0">
                <a:solidFill>
                  <a:schemeClr val="tx1"/>
                </a:solidFill>
              </a:rPr>
              <a:t> je </a:t>
            </a:r>
            <a:r>
              <a:rPr lang="en-US" dirty="0" err="1" smtClean="0">
                <a:solidFill>
                  <a:schemeClr val="tx1"/>
                </a:solidFill>
              </a:rPr>
              <a:t>naslov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občine</a:t>
            </a:r>
            <a:r>
              <a:rPr lang="sl-SI" dirty="0" smtClean="0">
                <a:solidFill>
                  <a:schemeClr val="tx1"/>
                </a:solidFill>
              </a:rPr>
              <a:t>?</a:t>
            </a:r>
            <a:endParaRPr lang="en-US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Kateri</a:t>
            </a:r>
            <a:r>
              <a:rPr lang="en-US" dirty="0" smtClean="0">
                <a:solidFill>
                  <a:schemeClr val="tx1"/>
                </a:solidFill>
              </a:rPr>
              <a:t> so </a:t>
            </a:r>
            <a:r>
              <a:rPr lang="en-US" dirty="0" err="1" smtClean="0">
                <a:solidFill>
                  <a:schemeClr val="tx1"/>
                </a:solidFill>
              </a:rPr>
              <a:t>občinski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prazniki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Kdo</a:t>
            </a:r>
            <a:r>
              <a:rPr lang="en-US" dirty="0" smtClean="0">
                <a:solidFill>
                  <a:schemeClr val="tx1"/>
                </a:solidFill>
              </a:rPr>
              <a:t> so </a:t>
            </a:r>
            <a:r>
              <a:rPr lang="en-US" dirty="0" err="1" smtClean="0">
                <a:solidFill>
                  <a:schemeClr val="tx1"/>
                </a:solidFill>
              </a:rPr>
              <a:t>občinski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svetniki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Kakšen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transakcijski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račun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občine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Pivka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Povej</a:t>
            </a:r>
            <a:r>
              <a:rPr lang="en-US" dirty="0">
                <a:solidFill>
                  <a:schemeClr val="tx1"/>
                </a:solidFill>
              </a:rPr>
              <a:t> mi TRR </a:t>
            </a:r>
            <a:r>
              <a:rPr lang="en-US" dirty="0" err="1">
                <a:solidFill>
                  <a:schemeClr val="tx1"/>
                </a:solidFill>
              </a:rPr>
              <a:t>občine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Kakšna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številka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računa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</p:spPr>
        <p:txBody>
          <a:bodyPr/>
          <a:lstStyle/>
          <a:p>
            <a:r>
              <a:rPr lang="sl-SI" dirty="0" smtClean="0"/>
              <a:t>Projekt Asistent, 25.7.2013 IJS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79352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1094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l-SI" sz="2000" i="1" dirty="0" smtClean="0"/>
              <a:t>Želimo odgovoriti na vprašanje o </a:t>
            </a:r>
            <a:r>
              <a:rPr lang="en-US" sz="2000" i="1" dirty="0" smtClean="0"/>
              <a:t>TRR </a:t>
            </a:r>
            <a:r>
              <a:rPr lang="en-US" sz="2000" i="1" dirty="0" err="1" smtClean="0"/>
              <a:t>občine</a:t>
            </a:r>
            <a:endParaRPr lang="sl-SI" sz="2000" i="1" dirty="0" smtClean="0"/>
          </a:p>
          <a:p>
            <a:pPr marL="0" indent="0">
              <a:buNone/>
            </a:pPr>
            <a:endParaRPr lang="sl-SI" sz="2000" dirty="0" smtClean="0"/>
          </a:p>
          <a:p>
            <a:pPr marL="0" indent="0">
              <a:buNone/>
            </a:pPr>
            <a:r>
              <a:rPr lang="sl-SI" sz="2000" b="1" dirty="0" smtClean="0">
                <a:solidFill>
                  <a:schemeClr val="bg1">
                    <a:lumMod val="50000"/>
                  </a:schemeClr>
                </a:solidFill>
              </a:rPr>
              <a:t>PRAVILO:</a:t>
            </a:r>
            <a:endParaRPr lang="sl-SI" sz="2000" b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 err="1" smtClean="0"/>
              <a:t>transakcijsk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ALI </a:t>
            </a:r>
            <a:r>
              <a:rPr lang="en-US" sz="2000" dirty="0" smtClean="0"/>
              <a:t>TRR!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ALI </a:t>
            </a:r>
            <a:r>
              <a:rPr lang="en-US" sz="2000" dirty="0" err="1" smtClean="0"/>
              <a:t>številk</a:t>
            </a:r>
            <a:endParaRPr lang="en-US" sz="2000" dirty="0" smtClean="0"/>
          </a:p>
          <a:p>
            <a:pPr marL="0" indent="0">
              <a:buNone/>
            </a:pPr>
            <a:r>
              <a:rPr lang="sl-SI" sz="2000" dirty="0" smtClean="0">
                <a:solidFill>
                  <a:schemeClr val="accent6">
                    <a:lumMod val="75000"/>
                  </a:schemeClr>
                </a:solidFill>
              </a:rPr>
              <a:t>IN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err="1" smtClean="0"/>
              <a:t>račun</a:t>
            </a:r>
            <a:endParaRPr lang="en-US" sz="2000" dirty="0" smtClean="0"/>
          </a:p>
          <a:p>
            <a:pPr marL="0" indent="0">
              <a:buNone/>
            </a:pPr>
            <a:r>
              <a:rPr lang="sl-SI" sz="2000" dirty="0" smtClean="0">
                <a:solidFill>
                  <a:schemeClr val="accent6">
                    <a:lumMod val="75000"/>
                  </a:schemeClr>
                </a:solidFill>
              </a:rPr>
              <a:t>IN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err="1" smtClean="0"/>
              <a:t>občin</a:t>
            </a:r>
            <a:endParaRPr lang="sl-SI" sz="2000" dirty="0" smtClean="0"/>
          </a:p>
          <a:p>
            <a:pPr marL="0" indent="0">
              <a:buNone/>
            </a:pPr>
            <a:endParaRPr lang="sl-SI" sz="2000" dirty="0"/>
          </a:p>
          <a:p>
            <a:pPr marL="0" indent="0">
              <a:buNone/>
            </a:pPr>
            <a:r>
              <a:rPr lang="sl-SI" sz="2000" b="1" dirty="0" smtClean="0">
                <a:solidFill>
                  <a:schemeClr val="bg1">
                    <a:lumMod val="50000"/>
                  </a:schemeClr>
                </a:solidFill>
              </a:rPr>
              <a:t>ODGOVOR:</a:t>
            </a:r>
          </a:p>
          <a:p>
            <a:pPr marL="0" indent="0">
              <a:buNone/>
            </a:pPr>
            <a:r>
              <a:rPr lang="pl-PL" sz="2000" dirty="0" smtClean="0"/>
              <a:t>Transakcijski </a:t>
            </a:r>
            <a:r>
              <a:rPr lang="pl-PL" sz="2000" dirty="0"/>
              <a:t>račun: 01100-0100009167 (spremenjen z dne 27. 9. 2011</a:t>
            </a:r>
            <a:r>
              <a:rPr lang="pl-PL" sz="2000" dirty="0" smtClean="0"/>
              <a:t>)</a:t>
            </a:r>
            <a:endParaRPr lang="sl-SI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580112" y="1600200"/>
            <a:ext cx="2808312" cy="46935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285750" indent="-285750">
              <a:buFont typeface="Calibri" pitchFamily="34" charset="0"/>
              <a:buChar char="×"/>
            </a:pPr>
            <a:r>
              <a:rPr lang="en-US" dirty="0" err="1" smtClean="0"/>
              <a:t>Informacije</a:t>
            </a:r>
            <a:r>
              <a:rPr lang="en-US" dirty="0" smtClean="0"/>
              <a:t> o </a:t>
            </a:r>
            <a:r>
              <a:rPr lang="en-US" dirty="0" err="1" smtClean="0">
                <a:solidFill>
                  <a:schemeClr val="tx1"/>
                </a:solidFill>
              </a:rPr>
              <a:t>občini</a:t>
            </a:r>
            <a:r>
              <a:rPr lang="sl-SI" dirty="0" smtClean="0"/>
              <a:t>?</a:t>
            </a:r>
          </a:p>
          <a:p>
            <a:endParaRPr lang="sl-SI" dirty="0" smtClean="0"/>
          </a:p>
          <a:p>
            <a:pPr marL="285750" indent="-285750">
              <a:buFont typeface="Calibri" pitchFamily="34" charset="0"/>
              <a:buChar char="×"/>
            </a:pPr>
            <a:r>
              <a:rPr lang="en-US" dirty="0" err="1" smtClean="0">
                <a:solidFill>
                  <a:schemeClr val="tx1"/>
                </a:solidFill>
              </a:rPr>
              <a:t>Kakšen</a:t>
            </a:r>
            <a:r>
              <a:rPr lang="en-US" dirty="0" smtClean="0">
                <a:solidFill>
                  <a:schemeClr val="tx1"/>
                </a:solidFill>
              </a:rPr>
              <a:t> je </a:t>
            </a:r>
            <a:r>
              <a:rPr lang="en-US" dirty="0" err="1" smtClean="0">
                <a:solidFill>
                  <a:schemeClr val="tx1"/>
                </a:solidFill>
              </a:rPr>
              <a:t>naslov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občine</a:t>
            </a:r>
            <a:r>
              <a:rPr lang="sl-SI" dirty="0" smtClean="0">
                <a:solidFill>
                  <a:schemeClr val="tx1"/>
                </a:solidFill>
              </a:rPr>
              <a:t>?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  <a:p>
            <a:pPr marL="285750" indent="-285750">
              <a:buFont typeface="Calibri" pitchFamily="34" charset="0"/>
              <a:buChar char="×"/>
            </a:pPr>
            <a:r>
              <a:rPr lang="en-US" dirty="0" err="1"/>
              <a:t>Kateri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so </a:t>
            </a:r>
            <a:r>
              <a:rPr lang="en-US" dirty="0" err="1" smtClean="0">
                <a:solidFill>
                  <a:schemeClr val="tx1"/>
                </a:solidFill>
              </a:rPr>
              <a:t>občinski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/>
              <a:t>prazniki</a:t>
            </a:r>
            <a:r>
              <a:rPr lang="en-US" dirty="0" smtClean="0"/>
              <a:t>?</a:t>
            </a:r>
          </a:p>
          <a:p>
            <a:pPr marL="285750" indent="-285750">
              <a:buFont typeface="Calibri" pitchFamily="34" charset="0"/>
              <a:buChar char="×"/>
            </a:pPr>
            <a:endParaRPr lang="en-US" dirty="0"/>
          </a:p>
          <a:p>
            <a:pPr marL="285750" indent="-285750">
              <a:buFont typeface="Calibri" pitchFamily="34" charset="0"/>
              <a:buChar char="×"/>
            </a:pPr>
            <a:r>
              <a:rPr lang="en-US" dirty="0" err="1" smtClean="0"/>
              <a:t>Kdo</a:t>
            </a:r>
            <a:r>
              <a:rPr lang="en-US" dirty="0" smtClean="0"/>
              <a:t> so </a:t>
            </a:r>
            <a:r>
              <a:rPr lang="en-US" dirty="0" err="1" smtClean="0"/>
              <a:t>občinski</a:t>
            </a:r>
            <a:r>
              <a:rPr lang="en-US" dirty="0" smtClean="0"/>
              <a:t> </a:t>
            </a:r>
            <a:r>
              <a:rPr lang="en-US" dirty="0" err="1" smtClean="0"/>
              <a:t>svetniki</a:t>
            </a:r>
            <a:r>
              <a:rPr lang="en-US" dirty="0" smtClean="0"/>
              <a:t>?</a:t>
            </a:r>
          </a:p>
          <a:p>
            <a:pPr marL="285750" indent="-285750">
              <a:buFont typeface="Calibri" pitchFamily="34" charset="0"/>
              <a:buChar char="×"/>
            </a:pPr>
            <a:endParaRPr lang="en-US" dirty="0"/>
          </a:p>
          <a:p>
            <a:pPr marL="285750" indent="-285750">
              <a:buFont typeface="Wingdings" pitchFamily="2" charset="2"/>
              <a:buChar char="ü"/>
            </a:pPr>
            <a:r>
              <a:rPr lang="en-US" dirty="0" err="1" smtClean="0"/>
              <a:t>Kakšen</a:t>
            </a:r>
            <a:r>
              <a:rPr lang="en-US" dirty="0" smtClean="0"/>
              <a:t> je </a:t>
            </a:r>
            <a:r>
              <a:rPr lang="en-US" dirty="0" err="1" smtClean="0">
                <a:solidFill>
                  <a:srgbClr val="FF0000"/>
                </a:solidFill>
              </a:rPr>
              <a:t>transakcijsk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račun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občine</a:t>
            </a:r>
            <a:r>
              <a:rPr lang="en-US" dirty="0" smtClean="0"/>
              <a:t> </a:t>
            </a:r>
            <a:r>
              <a:rPr lang="en-US" dirty="0" err="1" smtClean="0"/>
              <a:t>Pivka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pPr marL="285750" indent="-285750">
              <a:buFont typeface="Calibri" pitchFamily="34" charset="0"/>
              <a:buChar char="×"/>
            </a:pPr>
            <a:r>
              <a:rPr lang="en-US" dirty="0" err="1" smtClean="0"/>
              <a:t>Povej</a:t>
            </a:r>
            <a:r>
              <a:rPr lang="en-US" dirty="0" smtClean="0"/>
              <a:t> mi TRR </a:t>
            </a:r>
            <a:r>
              <a:rPr lang="en-US" dirty="0" err="1" smtClean="0"/>
              <a:t>občine</a:t>
            </a:r>
            <a:r>
              <a:rPr lang="en-US" dirty="0" smtClean="0"/>
              <a:t>.</a:t>
            </a:r>
          </a:p>
          <a:p>
            <a:pPr marL="285750" indent="-285750">
              <a:buFont typeface="Calibri" pitchFamily="34" charset="0"/>
              <a:buChar char="×"/>
            </a:pPr>
            <a:endParaRPr lang="en-US" dirty="0"/>
          </a:p>
          <a:p>
            <a:pPr marL="285750" indent="-285750">
              <a:buFont typeface="Calibri" pitchFamily="34" charset="0"/>
              <a:buChar char="×"/>
            </a:pPr>
            <a:r>
              <a:rPr lang="en-US" dirty="0" err="1"/>
              <a:t>Kakšna</a:t>
            </a:r>
            <a:r>
              <a:rPr lang="en-US" dirty="0"/>
              <a:t> je </a:t>
            </a:r>
            <a:r>
              <a:rPr lang="en-US" dirty="0" err="1"/>
              <a:t>številka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 smtClean="0"/>
              <a:t>?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80112" y="1600200"/>
            <a:ext cx="2808312" cy="46935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Informacije</a:t>
            </a:r>
            <a:r>
              <a:rPr lang="en-US" dirty="0" smtClean="0">
                <a:solidFill>
                  <a:schemeClr val="tx1"/>
                </a:solidFill>
              </a:rPr>
              <a:t> o </a:t>
            </a:r>
            <a:r>
              <a:rPr lang="en-US" dirty="0" err="1" smtClean="0">
                <a:solidFill>
                  <a:schemeClr val="tx1"/>
                </a:solidFill>
              </a:rPr>
              <a:t>občini</a:t>
            </a:r>
            <a:r>
              <a:rPr lang="sl-SI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itchFamily="34" charset="0"/>
              <a:buChar char="•"/>
            </a:pPr>
            <a:endParaRPr lang="sl-SI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Kakšen</a:t>
            </a:r>
            <a:r>
              <a:rPr lang="en-US" dirty="0" smtClean="0">
                <a:solidFill>
                  <a:schemeClr val="tx1"/>
                </a:solidFill>
              </a:rPr>
              <a:t> je </a:t>
            </a:r>
            <a:r>
              <a:rPr lang="en-US" dirty="0" err="1" smtClean="0">
                <a:solidFill>
                  <a:schemeClr val="tx1"/>
                </a:solidFill>
              </a:rPr>
              <a:t>naslov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občine</a:t>
            </a:r>
            <a:r>
              <a:rPr lang="sl-SI" dirty="0" smtClean="0">
                <a:solidFill>
                  <a:schemeClr val="tx1"/>
                </a:solidFill>
              </a:rPr>
              <a:t>?</a:t>
            </a:r>
            <a:endParaRPr lang="en-US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Kateri</a:t>
            </a:r>
            <a:r>
              <a:rPr lang="en-US" dirty="0" smtClean="0">
                <a:solidFill>
                  <a:schemeClr val="tx1"/>
                </a:solidFill>
              </a:rPr>
              <a:t> so </a:t>
            </a:r>
            <a:r>
              <a:rPr lang="en-US" dirty="0" err="1" smtClean="0">
                <a:solidFill>
                  <a:schemeClr val="tx1"/>
                </a:solidFill>
              </a:rPr>
              <a:t>občinski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prazniki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Kdo</a:t>
            </a:r>
            <a:r>
              <a:rPr lang="en-US" dirty="0" smtClean="0">
                <a:solidFill>
                  <a:schemeClr val="tx1"/>
                </a:solidFill>
              </a:rPr>
              <a:t> so </a:t>
            </a:r>
            <a:r>
              <a:rPr lang="en-US" dirty="0" err="1" smtClean="0">
                <a:solidFill>
                  <a:schemeClr val="tx1"/>
                </a:solidFill>
              </a:rPr>
              <a:t>občinski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svetniki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Kakšen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transakcijski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račun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občine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Pivka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Povej</a:t>
            </a:r>
            <a:r>
              <a:rPr lang="en-US" dirty="0">
                <a:solidFill>
                  <a:schemeClr val="tx1"/>
                </a:solidFill>
              </a:rPr>
              <a:t> mi TRR </a:t>
            </a:r>
            <a:r>
              <a:rPr lang="en-US" dirty="0" err="1">
                <a:solidFill>
                  <a:schemeClr val="tx1"/>
                </a:solidFill>
              </a:rPr>
              <a:t>občine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Kakšna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številka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računa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</p:spPr>
        <p:txBody>
          <a:bodyPr/>
          <a:lstStyle/>
          <a:p>
            <a:r>
              <a:rPr lang="sl-SI" dirty="0" smtClean="0"/>
              <a:t>Projekt Asistent, 25.7.2013 IJS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97389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1094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l-SI" sz="2000" i="1" dirty="0" smtClean="0"/>
              <a:t>Želimo odgovoriti na vprašanje o </a:t>
            </a:r>
            <a:r>
              <a:rPr lang="en-US" sz="2000" i="1" dirty="0" smtClean="0"/>
              <a:t>TRR </a:t>
            </a:r>
            <a:r>
              <a:rPr lang="en-US" sz="2000" i="1" dirty="0" err="1" smtClean="0"/>
              <a:t>občine</a:t>
            </a:r>
            <a:endParaRPr lang="sl-SI" sz="2000" i="1" dirty="0" smtClean="0"/>
          </a:p>
          <a:p>
            <a:pPr marL="0" indent="0">
              <a:buNone/>
            </a:pPr>
            <a:endParaRPr lang="sl-SI" sz="2000" dirty="0" smtClean="0"/>
          </a:p>
          <a:p>
            <a:pPr marL="0" indent="0">
              <a:buNone/>
            </a:pPr>
            <a:r>
              <a:rPr lang="sl-SI" sz="2000" b="1" dirty="0" smtClean="0">
                <a:solidFill>
                  <a:schemeClr val="bg1">
                    <a:lumMod val="50000"/>
                  </a:schemeClr>
                </a:solidFill>
              </a:rPr>
              <a:t>PRAVILO:</a:t>
            </a:r>
            <a:endParaRPr lang="sl-SI" sz="2000" b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 err="1" smtClean="0"/>
              <a:t>transakcijsk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ALI </a:t>
            </a:r>
            <a:r>
              <a:rPr lang="en-US" sz="2000" dirty="0" smtClean="0"/>
              <a:t>TRR!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ALI </a:t>
            </a:r>
            <a:r>
              <a:rPr lang="en-US" sz="2000" dirty="0" err="1" smtClean="0"/>
              <a:t>številk</a:t>
            </a:r>
            <a:endParaRPr lang="en-US" sz="2000" dirty="0" smtClean="0"/>
          </a:p>
          <a:p>
            <a:pPr marL="0" indent="0">
              <a:buNone/>
            </a:pPr>
            <a:r>
              <a:rPr lang="sl-SI" sz="2000" dirty="0" smtClean="0">
                <a:solidFill>
                  <a:schemeClr val="accent6">
                    <a:lumMod val="75000"/>
                  </a:schemeClr>
                </a:solidFill>
              </a:rPr>
              <a:t>IN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err="1" smtClean="0"/>
              <a:t>račun</a:t>
            </a:r>
            <a:endParaRPr lang="en-US" sz="2000" dirty="0" smtClean="0"/>
          </a:p>
          <a:p>
            <a:pPr marL="0" indent="0">
              <a:buNone/>
            </a:pPr>
            <a:endParaRPr lang="sl-SI" sz="2000" dirty="0"/>
          </a:p>
          <a:p>
            <a:pPr marL="0" indent="0">
              <a:buNone/>
            </a:pPr>
            <a:r>
              <a:rPr lang="sl-SI" sz="2000" b="1" dirty="0" smtClean="0">
                <a:solidFill>
                  <a:schemeClr val="bg1">
                    <a:lumMod val="50000"/>
                  </a:schemeClr>
                </a:solidFill>
              </a:rPr>
              <a:t>ODGOVOR:</a:t>
            </a:r>
          </a:p>
          <a:p>
            <a:pPr marL="0" indent="0">
              <a:buNone/>
            </a:pPr>
            <a:r>
              <a:rPr lang="pl-PL" sz="2000" dirty="0" smtClean="0"/>
              <a:t>Transakcijski </a:t>
            </a:r>
            <a:r>
              <a:rPr lang="pl-PL" sz="2000" dirty="0"/>
              <a:t>račun: 01100-0100009167 (spremenjen z dne 27. 9. 2011</a:t>
            </a:r>
            <a:r>
              <a:rPr lang="pl-PL" sz="2000" dirty="0" smtClean="0"/>
              <a:t>)</a:t>
            </a:r>
            <a:endParaRPr lang="sl-SI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580112" y="1600200"/>
            <a:ext cx="2808312" cy="46935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285750" indent="-285750">
              <a:buFont typeface="Calibri" pitchFamily="34" charset="0"/>
              <a:buChar char="×"/>
            </a:pPr>
            <a:r>
              <a:rPr lang="en-US" dirty="0" err="1" smtClean="0"/>
              <a:t>Informacije</a:t>
            </a:r>
            <a:r>
              <a:rPr lang="en-US" dirty="0" smtClean="0"/>
              <a:t> o </a:t>
            </a:r>
            <a:r>
              <a:rPr lang="en-US" dirty="0" err="1" smtClean="0">
                <a:solidFill>
                  <a:schemeClr val="tx1"/>
                </a:solidFill>
              </a:rPr>
              <a:t>občini</a:t>
            </a:r>
            <a:r>
              <a:rPr lang="sl-SI" dirty="0" smtClean="0"/>
              <a:t>?</a:t>
            </a:r>
          </a:p>
          <a:p>
            <a:endParaRPr lang="sl-SI" dirty="0" smtClean="0"/>
          </a:p>
          <a:p>
            <a:pPr marL="285750" indent="-285750">
              <a:buFont typeface="Calibri" pitchFamily="34" charset="0"/>
              <a:buChar char="×"/>
            </a:pPr>
            <a:r>
              <a:rPr lang="en-US" dirty="0" err="1" smtClean="0">
                <a:solidFill>
                  <a:schemeClr val="tx1"/>
                </a:solidFill>
              </a:rPr>
              <a:t>Kakšen</a:t>
            </a:r>
            <a:r>
              <a:rPr lang="en-US" dirty="0" smtClean="0">
                <a:solidFill>
                  <a:schemeClr val="tx1"/>
                </a:solidFill>
              </a:rPr>
              <a:t> je </a:t>
            </a:r>
            <a:r>
              <a:rPr lang="en-US" dirty="0" err="1" smtClean="0">
                <a:solidFill>
                  <a:schemeClr val="tx1"/>
                </a:solidFill>
              </a:rPr>
              <a:t>naslov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občine</a:t>
            </a:r>
            <a:r>
              <a:rPr lang="sl-SI" dirty="0" smtClean="0">
                <a:solidFill>
                  <a:schemeClr val="tx1"/>
                </a:solidFill>
              </a:rPr>
              <a:t>?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  <a:p>
            <a:pPr marL="285750" indent="-285750">
              <a:buFont typeface="Calibri" pitchFamily="34" charset="0"/>
              <a:buChar char="×"/>
            </a:pPr>
            <a:r>
              <a:rPr lang="en-US" dirty="0" err="1"/>
              <a:t>Kateri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so </a:t>
            </a:r>
            <a:r>
              <a:rPr lang="en-US" dirty="0" err="1" smtClean="0">
                <a:solidFill>
                  <a:schemeClr val="tx1"/>
                </a:solidFill>
              </a:rPr>
              <a:t>občinski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/>
              <a:t>prazniki</a:t>
            </a:r>
            <a:r>
              <a:rPr lang="en-US" dirty="0" smtClean="0"/>
              <a:t>?</a:t>
            </a:r>
          </a:p>
          <a:p>
            <a:pPr marL="285750" indent="-285750">
              <a:buFont typeface="Calibri" pitchFamily="34" charset="0"/>
              <a:buChar char="×"/>
            </a:pPr>
            <a:endParaRPr lang="en-US" dirty="0"/>
          </a:p>
          <a:p>
            <a:pPr marL="285750" indent="-285750">
              <a:buFont typeface="Calibri" pitchFamily="34" charset="0"/>
              <a:buChar char="×"/>
            </a:pPr>
            <a:r>
              <a:rPr lang="en-US" dirty="0" err="1" smtClean="0"/>
              <a:t>Kdo</a:t>
            </a:r>
            <a:r>
              <a:rPr lang="en-US" dirty="0" smtClean="0"/>
              <a:t> so </a:t>
            </a:r>
            <a:r>
              <a:rPr lang="en-US" dirty="0" err="1" smtClean="0"/>
              <a:t>občinski</a:t>
            </a:r>
            <a:r>
              <a:rPr lang="en-US" dirty="0" smtClean="0"/>
              <a:t> </a:t>
            </a:r>
            <a:r>
              <a:rPr lang="en-US" dirty="0" err="1" smtClean="0"/>
              <a:t>svetniki</a:t>
            </a:r>
            <a:r>
              <a:rPr lang="en-US" dirty="0" smtClean="0"/>
              <a:t>?</a:t>
            </a:r>
          </a:p>
          <a:p>
            <a:pPr marL="285750" indent="-285750">
              <a:buFont typeface="Calibri" pitchFamily="34" charset="0"/>
              <a:buChar char="×"/>
            </a:pPr>
            <a:endParaRPr lang="en-US" dirty="0"/>
          </a:p>
          <a:p>
            <a:pPr marL="285750" indent="-285750">
              <a:buFont typeface="Wingdings" pitchFamily="2" charset="2"/>
              <a:buChar char="ü"/>
            </a:pPr>
            <a:r>
              <a:rPr lang="en-US" dirty="0" err="1" smtClean="0"/>
              <a:t>Kakšen</a:t>
            </a:r>
            <a:r>
              <a:rPr lang="en-US" dirty="0" smtClean="0"/>
              <a:t> je </a:t>
            </a:r>
            <a:r>
              <a:rPr lang="en-US" dirty="0" err="1" smtClean="0">
                <a:solidFill>
                  <a:srgbClr val="FF0000"/>
                </a:solidFill>
              </a:rPr>
              <a:t>transakcijsk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račun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občine</a:t>
            </a:r>
            <a:r>
              <a:rPr lang="en-US" dirty="0" smtClean="0"/>
              <a:t> </a:t>
            </a:r>
            <a:r>
              <a:rPr lang="en-US" dirty="0" err="1" smtClean="0"/>
              <a:t>Pivka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pPr marL="285750" indent="-285750">
              <a:buFont typeface="Calibri" pitchFamily="34" charset="0"/>
              <a:buChar char="×"/>
            </a:pPr>
            <a:r>
              <a:rPr lang="en-US" dirty="0" err="1" smtClean="0"/>
              <a:t>Povej</a:t>
            </a:r>
            <a:r>
              <a:rPr lang="en-US" dirty="0" smtClean="0"/>
              <a:t> mi TRR </a:t>
            </a:r>
            <a:r>
              <a:rPr lang="en-US" dirty="0" err="1" smtClean="0"/>
              <a:t>občine</a:t>
            </a:r>
            <a:r>
              <a:rPr lang="en-US" dirty="0" smtClean="0"/>
              <a:t>.</a:t>
            </a:r>
          </a:p>
          <a:p>
            <a:pPr marL="285750" indent="-285750">
              <a:buFont typeface="Calibri" pitchFamily="34" charset="0"/>
              <a:buChar char="×"/>
            </a:pPr>
            <a:endParaRPr lang="en-US" dirty="0"/>
          </a:p>
          <a:p>
            <a:pPr marL="285750" indent="-285750">
              <a:buFont typeface="Wingdings" pitchFamily="2" charset="2"/>
              <a:buChar char="ü"/>
            </a:pPr>
            <a:r>
              <a:rPr lang="en-US" dirty="0" err="1"/>
              <a:t>Kakšna</a:t>
            </a:r>
            <a:r>
              <a:rPr lang="en-US" dirty="0"/>
              <a:t> je </a:t>
            </a:r>
            <a:r>
              <a:rPr lang="en-US" dirty="0" err="1">
                <a:solidFill>
                  <a:srgbClr val="FF0000"/>
                </a:solidFill>
              </a:rPr>
              <a:t>številk</a:t>
            </a:r>
            <a:r>
              <a:rPr lang="en-US" dirty="0" err="1"/>
              <a:t>a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račun</a:t>
            </a:r>
            <a:r>
              <a:rPr lang="en-US" dirty="0" err="1"/>
              <a:t>a</a:t>
            </a:r>
            <a:r>
              <a:rPr lang="en-US" dirty="0" smtClean="0"/>
              <a:t>?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80112" y="1600200"/>
            <a:ext cx="2808312" cy="46935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Informacije</a:t>
            </a:r>
            <a:r>
              <a:rPr lang="en-US" dirty="0" smtClean="0">
                <a:solidFill>
                  <a:schemeClr val="tx1"/>
                </a:solidFill>
              </a:rPr>
              <a:t> o </a:t>
            </a:r>
            <a:r>
              <a:rPr lang="en-US" dirty="0" err="1" smtClean="0">
                <a:solidFill>
                  <a:schemeClr val="tx1"/>
                </a:solidFill>
              </a:rPr>
              <a:t>občini</a:t>
            </a:r>
            <a:r>
              <a:rPr lang="sl-SI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itchFamily="34" charset="0"/>
              <a:buChar char="•"/>
            </a:pPr>
            <a:endParaRPr lang="sl-SI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Kakšen</a:t>
            </a:r>
            <a:r>
              <a:rPr lang="en-US" dirty="0" smtClean="0">
                <a:solidFill>
                  <a:schemeClr val="tx1"/>
                </a:solidFill>
              </a:rPr>
              <a:t> je </a:t>
            </a:r>
            <a:r>
              <a:rPr lang="en-US" dirty="0" err="1" smtClean="0">
                <a:solidFill>
                  <a:schemeClr val="tx1"/>
                </a:solidFill>
              </a:rPr>
              <a:t>naslov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občine</a:t>
            </a:r>
            <a:r>
              <a:rPr lang="sl-SI" dirty="0" smtClean="0">
                <a:solidFill>
                  <a:schemeClr val="tx1"/>
                </a:solidFill>
              </a:rPr>
              <a:t>?</a:t>
            </a:r>
            <a:endParaRPr lang="en-US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Kateri</a:t>
            </a:r>
            <a:r>
              <a:rPr lang="en-US" dirty="0" smtClean="0">
                <a:solidFill>
                  <a:schemeClr val="tx1"/>
                </a:solidFill>
              </a:rPr>
              <a:t> so </a:t>
            </a:r>
            <a:r>
              <a:rPr lang="en-US" dirty="0" err="1" smtClean="0">
                <a:solidFill>
                  <a:schemeClr val="tx1"/>
                </a:solidFill>
              </a:rPr>
              <a:t>občinski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prazniki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Kdo</a:t>
            </a:r>
            <a:r>
              <a:rPr lang="en-US" dirty="0" smtClean="0">
                <a:solidFill>
                  <a:schemeClr val="tx1"/>
                </a:solidFill>
              </a:rPr>
              <a:t> so </a:t>
            </a:r>
            <a:r>
              <a:rPr lang="en-US" dirty="0" err="1" smtClean="0">
                <a:solidFill>
                  <a:schemeClr val="tx1"/>
                </a:solidFill>
              </a:rPr>
              <a:t>občinski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svetniki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Kakšen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transakcijski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račun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občine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Pivka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Povej</a:t>
            </a:r>
            <a:r>
              <a:rPr lang="en-US" dirty="0">
                <a:solidFill>
                  <a:schemeClr val="tx1"/>
                </a:solidFill>
              </a:rPr>
              <a:t> mi TRR </a:t>
            </a:r>
            <a:r>
              <a:rPr lang="en-US" dirty="0" err="1">
                <a:solidFill>
                  <a:schemeClr val="tx1"/>
                </a:solidFill>
              </a:rPr>
              <a:t>občine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Kakšna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številka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računa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</p:spPr>
        <p:txBody>
          <a:bodyPr/>
          <a:lstStyle/>
          <a:p>
            <a:r>
              <a:rPr lang="sl-SI" dirty="0" smtClean="0"/>
              <a:t>Projekt Asistent, 25.7.2013 IJS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700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1094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l-SI" sz="2000" i="1" dirty="0" smtClean="0"/>
              <a:t>Želimo odgovoriti na vprašanje o </a:t>
            </a:r>
            <a:r>
              <a:rPr lang="en-US" sz="2000" i="1" dirty="0" smtClean="0"/>
              <a:t>TRR </a:t>
            </a:r>
            <a:r>
              <a:rPr lang="en-US" sz="2000" i="1" dirty="0" err="1" smtClean="0"/>
              <a:t>občine</a:t>
            </a:r>
            <a:endParaRPr lang="sl-SI" sz="2000" i="1" dirty="0" smtClean="0"/>
          </a:p>
          <a:p>
            <a:pPr marL="0" indent="0">
              <a:buNone/>
            </a:pPr>
            <a:endParaRPr lang="sl-SI" sz="2000" dirty="0" smtClean="0"/>
          </a:p>
          <a:p>
            <a:pPr marL="0" indent="0">
              <a:buNone/>
            </a:pPr>
            <a:r>
              <a:rPr lang="sl-SI" sz="2000" b="1" dirty="0" smtClean="0">
                <a:solidFill>
                  <a:schemeClr val="bg1">
                    <a:lumMod val="50000"/>
                  </a:schemeClr>
                </a:solidFill>
              </a:rPr>
              <a:t>PRAVILO:</a:t>
            </a:r>
            <a:endParaRPr lang="sl-SI" sz="2000" b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 err="1" smtClean="0"/>
              <a:t>transakcijsk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ALI </a:t>
            </a:r>
            <a:r>
              <a:rPr lang="en-US" sz="2000" dirty="0" smtClean="0"/>
              <a:t>TRR!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ALI </a:t>
            </a:r>
            <a:r>
              <a:rPr lang="en-US" sz="2000" dirty="0" err="1" smtClean="0"/>
              <a:t>številk</a:t>
            </a:r>
            <a:endParaRPr lang="en-US" sz="2000" dirty="0" smtClean="0"/>
          </a:p>
          <a:p>
            <a:pPr marL="0" indent="0">
              <a:buNone/>
            </a:pPr>
            <a:r>
              <a:rPr lang="sl-SI" sz="2000" dirty="0" smtClean="0">
                <a:solidFill>
                  <a:schemeClr val="accent6">
                    <a:lumMod val="75000"/>
                  </a:schemeClr>
                </a:solidFill>
              </a:rPr>
              <a:t>IN</a:t>
            </a:r>
            <a:endParaRPr lang="en-US" sz="2000" dirty="0" smtClean="0"/>
          </a:p>
          <a:p>
            <a:pPr marL="0" indent="0">
              <a:buNone/>
            </a:pPr>
            <a:r>
              <a:rPr lang="sl-SI" sz="2000" dirty="0" err="1"/>
              <a:t>r</a:t>
            </a:r>
            <a:r>
              <a:rPr lang="en-US" sz="2000" dirty="0" err="1" smtClean="0"/>
              <a:t>ačun</a:t>
            </a:r>
            <a:endParaRPr lang="sl-SI" sz="2000" dirty="0"/>
          </a:p>
          <a:p>
            <a:pPr marL="0" indent="0">
              <a:buNone/>
            </a:pPr>
            <a:r>
              <a:rPr lang="sl-SI" sz="2000" dirty="0" smtClean="0">
                <a:solidFill>
                  <a:schemeClr val="accent6">
                    <a:lumMod val="75000"/>
                  </a:schemeClr>
                </a:solidFill>
              </a:rPr>
              <a:t>=====</a:t>
            </a:r>
          </a:p>
          <a:p>
            <a:pPr marL="0" indent="0">
              <a:buNone/>
            </a:pPr>
            <a:r>
              <a:rPr lang="en-US" sz="2000" dirty="0"/>
              <a:t>TRR</a:t>
            </a:r>
            <a:r>
              <a:rPr lang="en-US" sz="2000" dirty="0" smtClean="0"/>
              <a:t>!</a:t>
            </a:r>
            <a:endParaRPr lang="sl-SI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sl-SI" sz="2000" b="1" dirty="0" smtClean="0">
                <a:solidFill>
                  <a:schemeClr val="bg1">
                    <a:lumMod val="50000"/>
                  </a:schemeClr>
                </a:solidFill>
              </a:rPr>
              <a:t>ODGOVOR:</a:t>
            </a:r>
          </a:p>
          <a:p>
            <a:pPr marL="0" indent="0">
              <a:buNone/>
            </a:pPr>
            <a:r>
              <a:rPr lang="pl-PL" sz="2000" dirty="0" smtClean="0"/>
              <a:t>Transakcijski </a:t>
            </a:r>
            <a:r>
              <a:rPr lang="pl-PL" sz="2000" dirty="0"/>
              <a:t>račun: 01100-0100009167 (spremenjen z dne 27. 9. 2011</a:t>
            </a:r>
            <a:r>
              <a:rPr lang="pl-PL" sz="2000" dirty="0" smtClean="0"/>
              <a:t>)</a:t>
            </a:r>
            <a:endParaRPr lang="sl-SI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580112" y="1600200"/>
            <a:ext cx="2808312" cy="46935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285750" indent="-285750">
              <a:buFont typeface="Calibri" pitchFamily="34" charset="0"/>
              <a:buChar char="×"/>
            </a:pPr>
            <a:r>
              <a:rPr lang="en-US" dirty="0" err="1" smtClean="0"/>
              <a:t>Informacije</a:t>
            </a:r>
            <a:r>
              <a:rPr lang="en-US" dirty="0" smtClean="0"/>
              <a:t> o </a:t>
            </a:r>
            <a:r>
              <a:rPr lang="en-US" dirty="0" err="1" smtClean="0">
                <a:solidFill>
                  <a:schemeClr val="tx1"/>
                </a:solidFill>
              </a:rPr>
              <a:t>občini</a:t>
            </a:r>
            <a:r>
              <a:rPr lang="sl-SI" dirty="0" smtClean="0"/>
              <a:t>?</a:t>
            </a:r>
          </a:p>
          <a:p>
            <a:endParaRPr lang="sl-SI" dirty="0" smtClean="0"/>
          </a:p>
          <a:p>
            <a:pPr marL="285750" indent="-285750">
              <a:buFont typeface="Calibri" pitchFamily="34" charset="0"/>
              <a:buChar char="×"/>
            </a:pPr>
            <a:r>
              <a:rPr lang="en-US" dirty="0" err="1" smtClean="0">
                <a:solidFill>
                  <a:schemeClr val="tx1"/>
                </a:solidFill>
              </a:rPr>
              <a:t>Kakšen</a:t>
            </a:r>
            <a:r>
              <a:rPr lang="en-US" dirty="0" smtClean="0">
                <a:solidFill>
                  <a:schemeClr val="tx1"/>
                </a:solidFill>
              </a:rPr>
              <a:t> je </a:t>
            </a:r>
            <a:r>
              <a:rPr lang="en-US" dirty="0" err="1" smtClean="0">
                <a:solidFill>
                  <a:schemeClr val="tx1"/>
                </a:solidFill>
              </a:rPr>
              <a:t>naslov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občine</a:t>
            </a:r>
            <a:r>
              <a:rPr lang="sl-SI" dirty="0" smtClean="0">
                <a:solidFill>
                  <a:schemeClr val="tx1"/>
                </a:solidFill>
              </a:rPr>
              <a:t>?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  <a:p>
            <a:pPr marL="285750" indent="-285750">
              <a:buFont typeface="Calibri" pitchFamily="34" charset="0"/>
              <a:buChar char="×"/>
            </a:pPr>
            <a:r>
              <a:rPr lang="en-US" dirty="0" err="1"/>
              <a:t>Kateri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so </a:t>
            </a:r>
            <a:r>
              <a:rPr lang="en-US" dirty="0" err="1" smtClean="0">
                <a:solidFill>
                  <a:schemeClr val="tx1"/>
                </a:solidFill>
              </a:rPr>
              <a:t>občinski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/>
              <a:t>prazniki</a:t>
            </a:r>
            <a:r>
              <a:rPr lang="en-US" dirty="0" smtClean="0"/>
              <a:t>?</a:t>
            </a:r>
          </a:p>
          <a:p>
            <a:pPr marL="285750" indent="-285750">
              <a:buFont typeface="Calibri" pitchFamily="34" charset="0"/>
              <a:buChar char="×"/>
            </a:pPr>
            <a:endParaRPr lang="en-US" dirty="0"/>
          </a:p>
          <a:p>
            <a:pPr marL="285750" indent="-285750">
              <a:buFont typeface="Calibri" pitchFamily="34" charset="0"/>
              <a:buChar char="×"/>
            </a:pPr>
            <a:r>
              <a:rPr lang="en-US" dirty="0" err="1" smtClean="0"/>
              <a:t>Kdo</a:t>
            </a:r>
            <a:r>
              <a:rPr lang="en-US" dirty="0" smtClean="0"/>
              <a:t> so </a:t>
            </a:r>
            <a:r>
              <a:rPr lang="en-US" dirty="0" err="1" smtClean="0"/>
              <a:t>občinski</a:t>
            </a:r>
            <a:r>
              <a:rPr lang="en-US" dirty="0" smtClean="0"/>
              <a:t> </a:t>
            </a:r>
            <a:r>
              <a:rPr lang="en-US" dirty="0" err="1" smtClean="0"/>
              <a:t>svetniki</a:t>
            </a:r>
            <a:r>
              <a:rPr lang="en-US" dirty="0" smtClean="0"/>
              <a:t>?</a:t>
            </a:r>
          </a:p>
          <a:p>
            <a:pPr marL="285750" indent="-285750">
              <a:buFont typeface="Calibri" pitchFamily="34" charset="0"/>
              <a:buChar char="×"/>
            </a:pPr>
            <a:endParaRPr lang="en-US" dirty="0"/>
          </a:p>
          <a:p>
            <a:pPr marL="285750" indent="-285750">
              <a:buFont typeface="Wingdings" pitchFamily="2" charset="2"/>
              <a:buChar char="ü"/>
            </a:pPr>
            <a:r>
              <a:rPr lang="en-US" dirty="0" err="1" smtClean="0"/>
              <a:t>Kakšen</a:t>
            </a:r>
            <a:r>
              <a:rPr lang="en-US" dirty="0" smtClean="0"/>
              <a:t> je </a:t>
            </a:r>
            <a:r>
              <a:rPr lang="en-US" dirty="0" err="1" smtClean="0">
                <a:solidFill>
                  <a:srgbClr val="FF0000"/>
                </a:solidFill>
              </a:rPr>
              <a:t>transakcijsk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račun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občine</a:t>
            </a:r>
            <a:r>
              <a:rPr lang="en-US" dirty="0" smtClean="0"/>
              <a:t> </a:t>
            </a:r>
            <a:r>
              <a:rPr lang="en-US" dirty="0" err="1" smtClean="0"/>
              <a:t>Pivka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en-US" dirty="0" err="1" smtClean="0"/>
              <a:t>Povej</a:t>
            </a:r>
            <a:r>
              <a:rPr lang="en-US" dirty="0" smtClean="0"/>
              <a:t> mi </a:t>
            </a:r>
            <a:r>
              <a:rPr lang="en-US" dirty="0" smtClean="0">
                <a:solidFill>
                  <a:srgbClr val="FF0000"/>
                </a:solidFill>
              </a:rPr>
              <a:t>TRR</a:t>
            </a:r>
            <a:r>
              <a:rPr lang="en-US" dirty="0" smtClean="0"/>
              <a:t> </a:t>
            </a:r>
            <a:r>
              <a:rPr lang="en-US" dirty="0" err="1" smtClean="0"/>
              <a:t>občine</a:t>
            </a:r>
            <a:r>
              <a:rPr lang="en-US" dirty="0" smtClean="0"/>
              <a:t>.</a:t>
            </a:r>
          </a:p>
          <a:p>
            <a:pPr marL="285750" indent="-285750">
              <a:buFont typeface="Calibri" pitchFamily="34" charset="0"/>
              <a:buChar char="×"/>
            </a:pPr>
            <a:endParaRPr lang="en-US" dirty="0"/>
          </a:p>
          <a:p>
            <a:pPr marL="285750" indent="-285750">
              <a:buFont typeface="Wingdings" pitchFamily="2" charset="2"/>
              <a:buChar char="ü"/>
            </a:pPr>
            <a:r>
              <a:rPr lang="en-US" dirty="0" err="1"/>
              <a:t>Kakšna</a:t>
            </a:r>
            <a:r>
              <a:rPr lang="en-US" dirty="0"/>
              <a:t> je </a:t>
            </a:r>
            <a:r>
              <a:rPr lang="en-US" dirty="0" err="1">
                <a:solidFill>
                  <a:srgbClr val="FF0000"/>
                </a:solidFill>
              </a:rPr>
              <a:t>številk</a:t>
            </a:r>
            <a:r>
              <a:rPr lang="en-US" dirty="0" err="1"/>
              <a:t>a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račun</a:t>
            </a:r>
            <a:r>
              <a:rPr lang="en-US" dirty="0" err="1"/>
              <a:t>a</a:t>
            </a:r>
            <a:r>
              <a:rPr lang="en-US" dirty="0" smtClean="0"/>
              <a:t>?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80112" y="1600200"/>
            <a:ext cx="2808312" cy="46935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Informacije</a:t>
            </a:r>
            <a:r>
              <a:rPr lang="en-US" dirty="0" smtClean="0">
                <a:solidFill>
                  <a:schemeClr val="tx1"/>
                </a:solidFill>
              </a:rPr>
              <a:t> o </a:t>
            </a:r>
            <a:r>
              <a:rPr lang="en-US" dirty="0" err="1" smtClean="0">
                <a:solidFill>
                  <a:schemeClr val="tx1"/>
                </a:solidFill>
              </a:rPr>
              <a:t>občini</a:t>
            </a:r>
            <a:r>
              <a:rPr lang="sl-SI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itchFamily="34" charset="0"/>
              <a:buChar char="•"/>
            </a:pPr>
            <a:endParaRPr lang="sl-SI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Kakšen</a:t>
            </a:r>
            <a:r>
              <a:rPr lang="en-US" dirty="0" smtClean="0">
                <a:solidFill>
                  <a:schemeClr val="tx1"/>
                </a:solidFill>
              </a:rPr>
              <a:t> je </a:t>
            </a:r>
            <a:r>
              <a:rPr lang="en-US" dirty="0" err="1" smtClean="0">
                <a:solidFill>
                  <a:schemeClr val="tx1"/>
                </a:solidFill>
              </a:rPr>
              <a:t>naslov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občine</a:t>
            </a:r>
            <a:r>
              <a:rPr lang="sl-SI" dirty="0" smtClean="0">
                <a:solidFill>
                  <a:schemeClr val="tx1"/>
                </a:solidFill>
              </a:rPr>
              <a:t>?</a:t>
            </a:r>
            <a:endParaRPr lang="en-US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Kateri</a:t>
            </a:r>
            <a:r>
              <a:rPr lang="en-US" dirty="0" smtClean="0">
                <a:solidFill>
                  <a:schemeClr val="tx1"/>
                </a:solidFill>
              </a:rPr>
              <a:t> so </a:t>
            </a:r>
            <a:r>
              <a:rPr lang="en-US" dirty="0" err="1" smtClean="0">
                <a:solidFill>
                  <a:schemeClr val="tx1"/>
                </a:solidFill>
              </a:rPr>
              <a:t>občinski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prazniki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Kdo</a:t>
            </a:r>
            <a:r>
              <a:rPr lang="en-US" dirty="0" smtClean="0">
                <a:solidFill>
                  <a:schemeClr val="tx1"/>
                </a:solidFill>
              </a:rPr>
              <a:t> so </a:t>
            </a:r>
            <a:r>
              <a:rPr lang="en-US" dirty="0" err="1" smtClean="0">
                <a:solidFill>
                  <a:schemeClr val="tx1"/>
                </a:solidFill>
              </a:rPr>
              <a:t>občinski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svetniki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Kakšen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transakcijski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račun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občine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Pivka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Povej</a:t>
            </a:r>
            <a:r>
              <a:rPr lang="en-US" dirty="0">
                <a:solidFill>
                  <a:schemeClr val="tx1"/>
                </a:solidFill>
              </a:rPr>
              <a:t> mi TRR </a:t>
            </a:r>
            <a:r>
              <a:rPr lang="en-US" dirty="0" err="1">
                <a:solidFill>
                  <a:schemeClr val="tx1"/>
                </a:solidFill>
              </a:rPr>
              <a:t>občine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Kakšna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številka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računa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</p:spPr>
        <p:txBody>
          <a:bodyPr/>
          <a:lstStyle/>
          <a:p>
            <a:r>
              <a:rPr lang="sl-SI" dirty="0" smtClean="0"/>
              <a:t>Projekt Asistent, 25.7.2013 IJS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9436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15</a:t>
            </a:fld>
            <a:endParaRPr lang="sl-SI"/>
          </a:p>
        </p:txBody>
      </p:sp>
      <p:sp>
        <p:nvSpPr>
          <p:cNvPr id="7" name="Title 5"/>
          <p:cNvSpPr txBox="1">
            <a:spLocks/>
          </p:cNvSpPr>
          <p:nvPr/>
        </p:nvSpPr>
        <p:spPr>
          <a:xfrm>
            <a:off x="827584" y="2276872"/>
            <a:ext cx="7659687" cy="22322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 cap="all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cap="none" dirty="0" err="1" smtClean="0"/>
              <a:t>Hvala</a:t>
            </a:r>
            <a:r>
              <a:rPr lang="en-US" cap="none" dirty="0" smtClean="0"/>
              <a:t> </a:t>
            </a:r>
            <a:r>
              <a:rPr lang="en-US" cap="none" dirty="0" err="1" smtClean="0"/>
              <a:t>za</a:t>
            </a:r>
            <a:r>
              <a:rPr lang="en-US" cap="none" dirty="0" smtClean="0"/>
              <a:t> </a:t>
            </a:r>
            <a:r>
              <a:rPr lang="en-US" cap="none" dirty="0" err="1" smtClean="0"/>
              <a:t>pozornost</a:t>
            </a:r>
            <a:r>
              <a:rPr lang="en-US" cap="none" dirty="0" smtClean="0"/>
              <a:t>.</a:t>
            </a:r>
          </a:p>
          <a:p>
            <a:pPr algn="ctr"/>
            <a:endParaRPr lang="en-US" cap="none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</p:spPr>
        <p:txBody>
          <a:bodyPr/>
          <a:lstStyle/>
          <a:p>
            <a:r>
              <a:rPr lang="sl-SI" dirty="0" smtClean="0"/>
              <a:t>Projekt Asistent, 25.7.2013 IJS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8202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ključne</a:t>
            </a:r>
            <a:r>
              <a:rPr lang="en-US" dirty="0" smtClean="0"/>
              <a:t> </a:t>
            </a:r>
            <a:r>
              <a:rPr lang="en-US" dirty="0" err="1" smtClean="0"/>
              <a:t>besede</a:t>
            </a:r>
            <a:r>
              <a:rPr lang="en-US" dirty="0" smtClean="0"/>
              <a:t> -&gt; </a:t>
            </a:r>
            <a:r>
              <a:rPr lang="en-US" dirty="0" err="1" smtClean="0"/>
              <a:t>vprašanja</a:t>
            </a:r>
            <a:r>
              <a:rPr lang="en-US" dirty="0" smtClean="0"/>
              <a:t> </a:t>
            </a:r>
            <a:r>
              <a:rPr lang="en-US" dirty="0" err="1" smtClean="0"/>
              <a:t>obiskovalcev</a:t>
            </a:r>
            <a:r>
              <a:rPr lang="en-US" dirty="0" smtClean="0"/>
              <a:t> </a:t>
            </a:r>
            <a:r>
              <a:rPr lang="en-US" dirty="0" err="1" smtClean="0"/>
              <a:t>strani</a:t>
            </a:r>
            <a:endParaRPr lang="en-US" dirty="0" smtClean="0"/>
          </a:p>
          <a:p>
            <a:endParaRPr lang="en-US" dirty="0"/>
          </a:p>
          <a:p>
            <a:pPr marL="297180" lvl="1" indent="0">
              <a:buNone/>
            </a:pPr>
            <a:r>
              <a:rPr lang="en-US" sz="2200" dirty="0" smtClean="0"/>
              <a:t>Primer: </a:t>
            </a:r>
            <a:r>
              <a:rPr lang="en-US" sz="2200" dirty="0" err="1" smtClean="0"/>
              <a:t>Kdo</a:t>
            </a:r>
            <a:r>
              <a:rPr lang="en-US" sz="2200" dirty="0" smtClean="0"/>
              <a:t> je </a:t>
            </a:r>
            <a:r>
              <a:rPr lang="en-US" sz="2200" dirty="0" err="1" smtClean="0">
                <a:solidFill>
                  <a:srgbClr val="FF0000"/>
                </a:solidFill>
              </a:rPr>
              <a:t>župan</a:t>
            </a:r>
            <a:r>
              <a:rPr lang="en-US" sz="2200" dirty="0" smtClean="0"/>
              <a:t> </a:t>
            </a:r>
            <a:r>
              <a:rPr lang="en-US" sz="2200" dirty="0" err="1" smtClean="0"/>
              <a:t>občine</a:t>
            </a:r>
            <a:r>
              <a:rPr lang="en-US" sz="2200" dirty="0" smtClean="0"/>
              <a:t>?</a:t>
            </a:r>
          </a:p>
          <a:p>
            <a:pPr marL="1211580" lvl="4" indent="0">
              <a:buNone/>
            </a:pPr>
            <a:r>
              <a:rPr lang="en-US" sz="2200" dirty="0" err="1" smtClean="0"/>
              <a:t>Iščem</a:t>
            </a:r>
            <a:r>
              <a:rPr lang="en-US" sz="2200" dirty="0" smtClean="0"/>
              <a:t> </a:t>
            </a:r>
            <a:r>
              <a:rPr lang="en-US" sz="2200" dirty="0" err="1" smtClean="0"/>
              <a:t>informacije</a:t>
            </a:r>
            <a:r>
              <a:rPr lang="en-US" sz="2200" dirty="0" smtClean="0"/>
              <a:t> o </a:t>
            </a:r>
            <a:r>
              <a:rPr lang="en-US" sz="2200" dirty="0" err="1" smtClean="0">
                <a:solidFill>
                  <a:srgbClr val="FF0000"/>
                </a:solidFill>
              </a:rPr>
              <a:t>komunalnem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prispevku</a:t>
            </a:r>
            <a:r>
              <a:rPr lang="en-US" sz="2200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ključne</a:t>
            </a:r>
            <a:r>
              <a:rPr lang="en-US" dirty="0" smtClean="0"/>
              <a:t> </a:t>
            </a:r>
            <a:r>
              <a:rPr lang="en-US" dirty="0" err="1" smtClean="0"/>
              <a:t>besede</a:t>
            </a:r>
            <a:r>
              <a:rPr lang="en-US" dirty="0"/>
              <a:t> </a:t>
            </a:r>
            <a:r>
              <a:rPr lang="en-US" dirty="0" err="1" smtClean="0"/>
              <a:t>naj</a:t>
            </a:r>
            <a:r>
              <a:rPr lang="en-US" dirty="0" smtClean="0"/>
              <a:t> </a:t>
            </a:r>
            <a:r>
              <a:rPr lang="en-US" dirty="0" err="1" smtClean="0"/>
              <a:t>bodo</a:t>
            </a:r>
            <a:r>
              <a:rPr lang="en-US" dirty="0" smtClean="0"/>
              <a:t> v </a:t>
            </a:r>
            <a:r>
              <a:rPr lang="en-US" dirty="0" err="1" smtClean="0"/>
              <a:t>obliki</a:t>
            </a:r>
            <a:r>
              <a:rPr lang="en-US" dirty="0" smtClean="0"/>
              <a:t> </a:t>
            </a:r>
            <a:r>
              <a:rPr lang="en-US" dirty="0" err="1" smtClean="0"/>
              <a:t>korena</a:t>
            </a:r>
            <a:r>
              <a:rPr lang="sl-SI" dirty="0" smtClean="0"/>
              <a:t> (sistem sam sklanja)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sl-SI" b="1" dirty="0" smtClean="0"/>
              <a:t>	</a:t>
            </a:r>
            <a:r>
              <a:rPr lang="en-US" b="1" dirty="0" err="1" smtClean="0"/>
              <a:t>župan</a:t>
            </a:r>
            <a:r>
              <a:rPr lang="en-US" dirty="0" smtClean="0"/>
              <a:t>: </a:t>
            </a:r>
            <a:r>
              <a:rPr lang="en-US" dirty="0" err="1" smtClean="0"/>
              <a:t>župan</a:t>
            </a:r>
            <a:r>
              <a:rPr lang="en-US" dirty="0" smtClean="0"/>
              <a:t>-a, </a:t>
            </a:r>
            <a:r>
              <a:rPr lang="en-US" dirty="0" err="1" smtClean="0"/>
              <a:t>župan</a:t>
            </a:r>
            <a:r>
              <a:rPr lang="en-US" dirty="0" smtClean="0"/>
              <a:t>-u, </a:t>
            </a:r>
            <a:r>
              <a:rPr lang="en-US" dirty="0" err="1" smtClean="0"/>
              <a:t>župan</a:t>
            </a:r>
            <a:r>
              <a:rPr lang="en-US" dirty="0" smtClean="0"/>
              <a:t>-ova</a:t>
            </a:r>
          </a:p>
          <a:p>
            <a:pPr marL="0" indent="0">
              <a:buNone/>
            </a:pPr>
            <a:r>
              <a:rPr lang="sl-SI" b="1" dirty="0" smtClean="0"/>
              <a:t>	</a:t>
            </a:r>
            <a:r>
              <a:rPr lang="en-US" b="1" dirty="0" err="1" smtClean="0"/>
              <a:t>komunal</a:t>
            </a:r>
            <a:r>
              <a:rPr lang="en-US" dirty="0" smtClean="0"/>
              <a:t>: </a:t>
            </a:r>
            <a:r>
              <a:rPr lang="en-US" dirty="0" err="1" smtClean="0"/>
              <a:t>komunal-ni</a:t>
            </a:r>
            <a:r>
              <a:rPr lang="en-US" dirty="0" smtClean="0"/>
              <a:t>, </a:t>
            </a:r>
            <a:r>
              <a:rPr lang="en-US" dirty="0" err="1" smtClean="0"/>
              <a:t>komunal</a:t>
            </a:r>
            <a:r>
              <a:rPr lang="en-US" dirty="0" smtClean="0"/>
              <a:t>-en, </a:t>
            </a:r>
            <a:r>
              <a:rPr lang="en-US" dirty="0" err="1" smtClean="0"/>
              <a:t>komunal-nem</a:t>
            </a:r>
            <a:endParaRPr lang="en-US" dirty="0" smtClean="0"/>
          </a:p>
          <a:p>
            <a:pPr marL="0" indent="0">
              <a:buNone/>
            </a:pPr>
            <a:r>
              <a:rPr lang="sl-SI" b="1" dirty="0" smtClean="0"/>
              <a:t>	</a:t>
            </a:r>
            <a:r>
              <a:rPr lang="en-US" b="1" dirty="0" err="1" smtClean="0"/>
              <a:t>prispev</a:t>
            </a:r>
            <a:r>
              <a:rPr lang="en-US" dirty="0" smtClean="0"/>
              <a:t>: </a:t>
            </a:r>
            <a:r>
              <a:rPr lang="en-US" dirty="0" err="1" smtClean="0"/>
              <a:t>prispev-ka</a:t>
            </a:r>
            <a:r>
              <a:rPr lang="en-US" dirty="0" smtClean="0"/>
              <a:t>, </a:t>
            </a:r>
            <a:r>
              <a:rPr lang="en-US" dirty="0" err="1" smtClean="0"/>
              <a:t>prispev-ek</a:t>
            </a:r>
            <a:r>
              <a:rPr lang="en-US" dirty="0" smtClean="0"/>
              <a:t>, </a:t>
            </a:r>
            <a:r>
              <a:rPr lang="en-US" dirty="0" err="1" smtClean="0"/>
              <a:t>prispev-ku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PISANJE PRAVIL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</p:spPr>
        <p:txBody>
          <a:bodyPr/>
          <a:lstStyle/>
          <a:p>
            <a:r>
              <a:rPr lang="sl-SI" dirty="0" smtClean="0"/>
              <a:t>Projekt Asistent, 25.7.2013 IJS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26577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dirty="0"/>
              <a:t>s</a:t>
            </a:r>
            <a:r>
              <a:rPr lang="en-US" dirty="0" err="1" smtClean="0"/>
              <a:t>estavljena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posameznih</a:t>
            </a:r>
            <a:r>
              <a:rPr lang="en-US" dirty="0" smtClean="0"/>
              <a:t> </a:t>
            </a:r>
            <a:r>
              <a:rPr lang="en-US" dirty="0" err="1" smtClean="0"/>
              <a:t>besed</a:t>
            </a:r>
            <a:r>
              <a:rPr lang="en-US" dirty="0" smtClean="0"/>
              <a:t>, med </a:t>
            </a:r>
            <a:r>
              <a:rPr lang="en-US" dirty="0" err="1" smtClean="0"/>
              <a:t>katerimi</a:t>
            </a:r>
            <a:r>
              <a:rPr lang="en-US" dirty="0" smtClean="0"/>
              <a:t> </a:t>
            </a:r>
            <a:r>
              <a:rPr lang="en-US" dirty="0" err="1" smtClean="0"/>
              <a:t>velja</a:t>
            </a:r>
            <a:r>
              <a:rPr lang="en-US" dirty="0" smtClean="0"/>
              <a:t> </a:t>
            </a:r>
            <a:r>
              <a:rPr lang="en-US" dirty="0" err="1" smtClean="0"/>
              <a:t>relacija</a:t>
            </a:r>
            <a:r>
              <a:rPr lang="en-US" dirty="0" smtClean="0"/>
              <a:t> ALI,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označuje</a:t>
            </a:r>
            <a:r>
              <a:rPr lang="en-US" dirty="0" smtClean="0"/>
              <a:t> </a:t>
            </a:r>
            <a:r>
              <a:rPr lang="en-US" dirty="0" err="1" smtClean="0"/>
              <a:t>sopomenke</a:t>
            </a:r>
            <a:r>
              <a:rPr lang="en-US" dirty="0" smtClean="0"/>
              <a:t> oz. </a:t>
            </a:r>
            <a:r>
              <a:rPr lang="en-US" dirty="0" err="1" smtClean="0"/>
              <a:t>besede</a:t>
            </a:r>
            <a:r>
              <a:rPr lang="en-US" dirty="0" smtClean="0"/>
              <a:t> s </a:t>
            </a:r>
            <a:r>
              <a:rPr lang="en-US" dirty="0" err="1" smtClean="0"/>
              <a:t>sorodnim</a:t>
            </a:r>
            <a:r>
              <a:rPr lang="en-US" dirty="0" smtClean="0"/>
              <a:t> </a:t>
            </a:r>
            <a:r>
              <a:rPr lang="en-US" dirty="0" err="1" smtClean="0"/>
              <a:t>pomenom</a:t>
            </a:r>
            <a:r>
              <a:rPr lang="sl-SI" dirty="0" smtClean="0"/>
              <a:t> (ustvarimo en pogoj)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sl-SI" dirty="0"/>
              <a:t>e</a:t>
            </a:r>
            <a:r>
              <a:rPr lang="en-US" dirty="0" err="1" smtClean="0"/>
              <a:t>nostavna</a:t>
            </a:r>
            <a:r>
              <a:rPr lang="en-US" dirty="0" smtClean="0"/>
              <a:t> </a:t>
            </a:r>
            <a:r>
              <a:rPr lang="en-US" dirty="0" err="1" smtClean="0"/>
              <a:t>pravila</a:t>
            </a:r>
            <a:r>
              <a:rPr lang="en-US" dirty="0" smtClean="0"/>
              <a:t> </a:t>
            </a:r>
            <a:r>
              <a:rPr lang="en-US" dirty="0" err="1" smtClean="0"/>
              <a:t>označujejo</a:t>
            </a:r>
            <a:r>
              <a:rPr lang="en-US" dirty="0" smtClean="0"/>
              <a:t> </a:t>
            </a:r>
            <a:r>
              <a:rPr lang="en-US" dirty="0" err="1" smtClean="0"/>
              <a:t>splošno</a:t>
            </a:r>
            <a:r>
              <a:rPr lang="en-US" dirty="0" smtClean="0"/>
              <a:t> </a:t>
            </a:r>
            <a:r>
              <a:rPr lang="en-US" dirty="0" err="1" smtClean="0"/>
              <a:t>področje</a:t>
            </a:r>
            <a:endParaRPr lang="en-US" dirty="0" smtClean="0"/>
          </a:p>
          <a:p>
            <a:pPr marL="297180" lvl="1" indent="0">
              <a:buNone/>
            </a:pPr>
            <a:endParaRPr lang="sl-SI" sz="22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297180" lvl="1" indent="0">
              <a:buNone/>
            </a:pPr>
            <a:r>
              <a:rPr lang="sl-SI" sz="2200" b="1" dirty="0" smtClean="0">
                <a:solidFill>
                  <a:schemeClr val="bg1">
                    <a:lumMod val="50000"/>
                  </a:schemeClr>
                </a:solidFill>
              </a:rPr>
              <a:t>PRAVILO</a:t>
            </a:r>
            <a:r>
              <a:rPr lang="sl-SI" dirty="0" smtClean="0"/>
              <a:t>:</a:t>
            </a:r>
          </a:p>
          <a:p>
            <a:pPr marL="297180" lvl="1" indent="0">
              <a:lnSpc>
                <a:spcPct val="160000"/>
              </a:lnSpc>
              <a:buNone/>
            </a:pPr>
            <a:r>
              <a:rPr lang="sl-SI" dirty="0" smtClean="0"/>
              <a:t>k</a:t>
            </a:r>
            <a:r>
              <a:rPr lang="nb-NO" dirty="0" err="1" smtClean="0"/>
              <a:t>ontakt</a:t>
            </a:r>
            <a:r>
              <a:rPr lang="sl-SI" dirty="0" smtClean="0"/>
              <a:t> </a:t>
            </a:r>
            <a:r>
              <a:rPr lang="sl-SI" b="1" dirty="0" smtClean="0">
                <a:solidFill>
                  <a:schemeClr val="bg1">
                    <a:lumMod val="50000"/>
                  </a:schemeClr>
                </a:solidFill>
              </a:rPr>
              <a:t>ALI</a:t>
            </a:r>
            <a:r>
              <a:rPr lang="nb-NO" dirty="0" smtClean="0"/>
              <a:t> telefon</a:t>
            </a:r>
            <a:r>
              <a:rPr lang="sl-SI" dirty="0" smtClean="0"/>
              <a:t> </a:t>
            </a:r>
            <a:r>
              <a:rPr lang="sl-SI" b="1" dirty="0">
                <a:solidFill>
                  <a:schemeClr val="bg1">
                    <a:lumMod val="50000"/>
                  </a:schemeClr>
                </a:solidFill>
              </a:rPr>
              <a:t>ALI</a:t>
            </a:r>
            <a:r>
              <a:rPr lang="nb-NO" dirty="0" smtClean="0"/>
              <a:t> faks</a:t>
            </a:r>
            <a:r>
              <a:rPr lang="sl-SI" dirty="0" smtClean="0"/>
              <a:t> </a:t>
            </a:r>
            <a:r>
              <a:rPr lang="sl-SI" b="1" dirty="0">
                <a:solidFill>
                  <a:schemeClr val="bg1">
                    <a:lumMod val="50000"/>
                  </a:schemeClr>
                </a:solidFill>
              </a:rPr>
              <a:t>ALI </a:t>
            </a:r>
            <a:r>
              <a:rPr lang="nb-NO" dirty="0" err="1" smtClean="0"/>
              <a:t>stevilk</a:t>
            </a:r>
            <a:r>
              <a:rPr lang="sl-SI" dirty="0"/>
              <a:t> </a:t>
            </a:r>
            <a:r>
              <a:rPr lang="sl-SI" b="1" dirty="0">
                <a:solidFill>
                  <a:schemeClr val="bg1">
                    <a:lumMod val="50000"/>
                  </a:schemeClr>
                </a:solidFill>
              </a:rPr>
              <a:t>ALI</a:t>
            </a:r>
            <a:r>
              <a:rPr lang="nb-NO" dirty="0" smtClean="0"/>
              <a:t> </a:t>
            </a:r>
            <a:r>
              <a:rPr lang="nb-NO" dirty="0"/>
              <a:t>fax</a:t>
            </a:r>
            <a:r>
              <a:rPr lang="sl-SI" dirty="0"/>
              <a:t>	</a:t>
            </a:r>
            <a:endParaRPr lang="sl-SI" sz="22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297180" lvl="1" indent="0">
              <a:lnSpc>
                <a:spcPct val="160000"/>
              </a:lnSpc>
              <a:buNone/>
            </a:pPr>
            <a:r>
              <a:rPr lang="sl-SI" sz="2200" b="1" dirty="0" smtClean="0">
                <a:solidFill>
                  <a:schemeClr val="bg1">
                    <a:lumMod val="50000"/>
                  </a:schemeClr>
                </a:solidFill>
              </a:rPr>
              <a:t>ODGOVOR</a:t>
            </a:r>
            <a:r>
              <a:rPr lang="sl-SI" dirty="0" smtClean="0"/>
              <a:t>:</a:t>
            </a:r>
          </a:p>
          <a:p>
            <a:pPr marL="662940" lvl="2" indent="0">
              <a:buNone/>
            </a:pPr>
            <a:r>
              <a:rPr lang="en-GB" i="1" dirty="0" err="1" smtClean="0"/>
              <a:t>Za</a:t>
            </a:r>
            <a:r>
              <a:rPr lang="en-GB" i="1" dirty="0" smtClean="0"/>
              <a:t> </a:t>
            </a:r>
            <a:r>
              <a:rPr lang="en-GB" i="1" dirty="0" err="1" smtClean="0"/>
              <a:t>kakršnekoli</a:t>
            </a:r>
            <a:r>
              <a:rPr lang="en-GB" i="1" dirty="0" smtClean="0"/>
              <a:t> </a:t>
            </a:r>
            <a:r>
              <a:rPr lang="en-GB" i="1" dirty="0" err="1" smtClean="0"/>
              <a:t>informacije</a:t>
            </a:r>
            <a:r>
              <a:rPr lang="en-GB" i="1" dirty="0" smtClean="0"/>
              <a:t> se </a:t>
            </a:r>
            <a:r>
              <a:rPr lang="en-GB" i="1" dirty="0" err="1" smtClean="0"/>
              <a:t>lahko</a:t>
            </a:r>
            <a:r>
              <a:rPr lang="en-GB" i="1" dirty="0" smtClean="0"/>
              <a:t> </a:t>
            </a:r>
            <a:r>
              <a:rPr lang="en-GB" i="1" dirty="0" err="1" smtClean="0"/>
              <a:t>obrnete</a:t>
            </a:r>
            <a:r>
              <a:rPr lang="en-GB" i="1" dirty="0" smtClean="0"/>
              <a:t> </a:t>
            </a:r>
            <a:r>
              <a:rPr lang="en-GB" i="1" dirty="0" err="1" smtClean="0"/>
              <a:t>na</a:t>
            </a:r>
            <a:r>
              <a:rPr lang="en-GB" i="1" dirty="0" smtClean="0"/>
              <a:t> </a:t>
            </a:r>
            <a:r>
              <a:rPr lang="en-GB" i="1" dirty="0" err="1" smtClean="0"/>
              <a:t>spodnji</a:t>
            </a:r>
            <a:r>
              <a:rPr lang="en-GB" i="1" dirty="0" smtClean="0"/>
              <a:t> </a:t>
            </a:r>
            <a:r>
              <a:rPr lang="en-GB" i="1" dirty="0" err="1" smtClean="0"/>
              <a:t>kontaktni</a:t>
            </a:r>
            <a:r>
              <a:rPr lang="en-GB" i="1" dirty="0" smtClean="0"/>
              <a:t> </a:t>
            </a:r>
            <a:r>
              <a:rPr lang="en-GB" i="1" dirty="0" err="1" smtClean="0"/>
              <a:t>številki</a:t>
            </a:r>
            <a:r>
              <a:rPr lang="en-GB" i="1" dirty="0" smtClean="0"/>
              <a:t> v </a:t>
            </a:r>
            <a:r>
              <a:rPr lang="en-GB" i="1" dirty="0" err="1" smtClean="0"/>
              <a:t>času</a:t>
            </a:r>
            <a:r>
              <a:rPr lang="en-GB" i="1" dirty="0" smtClean="0"/>
              <a:t> </a:t>
            </a:r>
            <a:r>
              <a:rPr lang="en-GB" i="1" dirty="0" err="1" smtClean="0"/>
              <a:t>občinskih</a:t>
            </a:r>
            <a:r>
              <a:rPr lang="en-GB" i="1" dirty="0" smtClean="0"/>
              <a:t> </a:t>
            </a:r>
            <a:r>
              <a:rPr lang="en-GB" i="1" dirty="0" err="1" smtClean="0"/>
              <a:t>uradnih</a:t>
            </a:r>
            <a:r>
              <a:rPr lang="en-GB" i="1" dirty="0" smtClean="0"/>
              <a:t> </a:t>
            </a:r>
            <a:r>
              <a:rPr lang="en-GB" i="1" dirty="0" err="1" smtClean="0"/>
              <a:t>ur</a:t>
            </a:r>
            <a:r>
              <a:rPr lang="en-GB" i="1" dirty="0" smtClean="0"/>
              <a:t>.</a:t>
            </a:r>
            <a:br>
              <a:rPr lang="en-GB" i="1" dirty="0" smtClean="0"/>
            </a:br>
            <a:r>
              <a:rPr lang="en-GB" i="1" dirty="0" smtClean="0"/>
              <a:t/>
            </a:r>
            <a:br>
              <a:rPr lang="en-GB" i="1" dirty="0" smtClean="0"/>
            </a:br>
            <a:r>
              <a:rPr lang="en-GB" i="1" dirty="0" err="1" smtClean="0"/>
              <a:t>Telefon</a:t>
            </a:r>
            <a:r>
              <a:rPr lang="en-GB" i="1" dirty="0" smtClean="0"/>
              <a:t>: (05) 7210 100</a:t>
            </a:r>
            <a:endParaRPr lang="sl-SI" i="1" dirty="0"/>
          </a:p>
          <a:p>
            <a:pPr marL="662940" lvl="2" indent="0">
              <a:buNone/>
            </a:pPr>
            <a:r>
              <a:rPr lang="en-GB" i="1" dirty="0" err="1" smtClean="0"/>
              <a:t>Faks</a:t>
            </a:r>
            <a:r>
              <a:rPr lang="en-GB" i="1" dirty="0" smtClean="0"/>
              <a:t>: (05) 7210 102 </a:t>
            </a:r>
            <a:endParaRPr lang="sl-SI" i="1" dirty="0" smtClean="0"/>
          </a:p>
          <a:p>
            <a:pPr marL="662940" lvl="2" indent="0">
              <a:buNone/>
            </a:pPr>
            <a:r>
              <a:rPr lang="sl-SI" i="1" dirty="0" smtClean="0"/>
              <a:t>…</a:t>
            </a:r>
            <a:endParaRPr lang="en-US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ENOSTAVNA PRAVILA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</p:spPr>
        <p:txBody>
          <a:bodyPr/>
          <a:lstStyle/>
          <a:p>
            <a:r>
              <a:rPr lang="sl-SI" dirty="0" smtClean="0"/>
              <a:t>Projekt Asistent, 25.7.2013 IJS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4721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00808"/>
            <a:ext cx="7408333" cy="4392488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sestavljena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besednih</a:t>
            </a:r>
            <a:r>
              <a:rPr lang="en-US" dirty="0"/>
              <a:t> </a:t>
            </a:r>
            <a:r>
              <a:rPr lang="en-US" dirty="0" err="1" smtClean="0"/>
              <a:t>zvez</a:t>
            </a:r>
            <a:r>
              <a:rPr lang="en-US" dirty="0" smtClean="0"/>
              <a:t> – med </a:t>
            </a:r>
            <a:r>
              <a:rPr lang="en-US" dirty="0" err="1" smtClean="0"/>
              <a:t>njimi</a:t>
            </a:r>
            <a:r>
              <a:rPr lang="en-US" dirty="0" smtClean="0"/>
              <a:t> </a:t>
            </a:r>
            <a:r>
              <a:rPr lang="en-US" dirty="0" err="1" smtClean="0"/>
              <a:t>velja</a:t>
            </a:r>
            <a:r>
              <a:rPr lang="en-US" dirty="0" smtClean="0"/>
              <a:t> </a:t>
            </a:r>
            <a:r>
              <a:rPr lang="en-US" dirty="0" err="1" smtClean="0"/>
              <a:t>relacija</a:t>
            </a:r>
            <a:r>
              <a:rPr lang="en-US" dirty="0" smtClean="0"/>
              <a:t> IN (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pogoja</a:t>
            </a:r>
            <a:r>
              <a:rPr lang="en-US" dirty="0" smtClean="0"/>
              <a:t>)</a:t>
            </a:r>
            <a:endParaRPr lang="sl-SI" dirty="0" smtClean="0"/>
          </a:p>
          <a:p>
            <a:endParaRPr lang="en-US" dirty="0" smtClean="0"/>
          </a:p>
          <a:p>
            <a:r>
              <a:rPr lang="sl-SI" dirty="0" smtClean="0"/>
              <a:t>sestavljena</a:t>
            </a:r>
            <a:r>
              <a:rPr lang="en-US" dirty="0" smtClean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sl-SI" dirty="0" smtClean="0"/>
              <a:t>omogočajo gradnjo specifičnih vnosov </a:t>
            </a:r>
            <a:endParaRPr lang="en-US" dirty="0"/>
          </a:p>
          <a:p>
            <a:endParaRPr lang="en-US" dirty="0"/>
          </a:p>
          <a:p>
            <a:pPr marL="297180" lvl="1" indent="0">
              <a:lnSpc>
                <a:spcPct val="120000"/>
              </a:lnSpc>
              <a:buNone/>
            </a:pPr>
            <a:r>
              <a:rPr lang="sl-SI" sz="2600" b="1" dirty="0" smtClean="0">
                <a:solidFill>
                  <a:schemeClr val="bg1">
                    <a:lumMod val="50000"/>
                  </a:schemeClr>
                </a:solidFill>
              </a:rPr>
              <a:t>PRAVILO:</a:t>
            </a:r>
          </a:p>
          <a:p>
            <a:pPr marL="297180" lvl="1" indent="0">
              <a:lnSpc>
                <a:spcPct val="170000"/>
              </a:lnSpc>
              <a:buNone/>
            </a:pPr>
            <a:r>
              <a:rPr lang="sl-SI" sz="2400" dirty="0" smtClean="0"/>
              <a:t>naslov </a:t>
            </a:r>
            <a:r>
              <a:rPr lang="sl-SI" sz="2400" b="1" dirty="0" smtClean="0">
                <a:solidFill>
                  <a:schemeClr val="bg1">
                    <a:lumMod val="50000"/>
                  </a:schemeClr>
                </a:solidFill>
              </a:rPr>
              <a:t>ALI </a:t>
            </a:r>
            <a:r>
              <a:rPr lang="sl-SI" sz="2400" dirty="0" smtClean="0"/>
              <a:t>kje </a:t>
            </a:r>
            <a:r>
              <a:rPr lang="sl-SI" sz="2400" b="1" dirty="0" smtClean="0">
                <a:solidFill>
                  <a:schemeClr val="bg1">
                    <a:lumMod val="50000"/>
                  </a:schemeClr>
                </a:solidFill>
              </a:rPr>
              <a:t>ALI </a:t>
            </a:r>
            <a:r>
              <a:rPr lang="sl-SI" sz="2400" dirty="0" smtClean="0"/>
              <a:t>do</a:t>
            </a:r>
            <a:r>
              <a:rPr lang="sl-SI" sz="2400" b="1" dirty="0">
                <a:solidFill>
                  <a:schemeClr val="bg1">
                    <a:lumMod val="50000"/>
                  </a:schemeClr>
                </a:solidFill>
              </a:rPr>
              <a:t>!</a:t>
            </a:r>
            <a:endParaRPr lang="sl-SI" sz="2400" dirty="0" smtClean="0"/>
          </a:p>
          <a:p>
            <a:pPr marL="297180" lvl="1" indent="0">
              <a:lnSpc>
                <a:spcPct val="120000"/>
              </a:lnSpc>
              <a:buNone/>
            </a:pPr>
            <a:r>
              <a:rPr lang="sl-SI" sz="2400" b="1" dirty="0" smtClean="0">
                <a:solidFill>
                  <a:schemeClr val="bg1">
                    <a:lumMod val="50000"/>
                  </a:schemeClr>
                </a:solidFill>
              </a:rPr>
              <a:t>IN</a:t>
            </a:r>
          </a:p>
          <a:p>
            <a:pPr marL="297180" lvl="1" indent="0">
              <a:lnSpc>
                <a:spcPct val="120000"/>
              </a:lnSpc>
              <a:spcBef>
                <a:spcPts val="400"/>
              </a:spcBef>
              <a:buNone/>
            </a:pPr>
            <a:r>
              <a:rPr lang="sl-SI" sz="2400" dirty="0" err="1"/>
              <a:t>o</a:t>
            </a:r>
            <a:r>
              <a:rPr lang="sl-SI" sz="2400" dirty="0" err="1" smtClean="0"/>
              <a:t>bcin</a:t>
            </a:r>
            <a:endParaRPr lang="sl-SI" sz="2400" dirty="0" smtClean="0"/>
          </a:p>
          <a:p>
            <a:pPr marL="297180" lvl="1" indent="0">
              <a:lnSpc>
                <a:spcPct val="170000"/>
              </a:lnSpc>
              <a:buNone/>
            </a:pPr>
            <a:r>
              <a:rPr lang="sl-SI" sz="2600" b="1" dirty="0" smtClean="0">
                <a:solidFill>
                  <a:schemeClr val="bg1">
                    <a:lumMod val="50000"/>
                  </a:schemeClr>
                </a:solidFill>
              </a:rPr>
              <a:t>ODGOVOR:</a:t>
            </a:r>
            <a:endParaRPr lang="sl-SI" sz="2600" b="1" dirty="0">
              <a:solidFill>
                <a:schemeClr val="bg1">
                  <a:lumMod val="50000"/>
                </a:schemeClr>
              </a:solidFill>
            </a:endParaRPr>
          </a:p>
          <a:p>
            <a:pPr marL="662940" lvl="2" indent="0">
              <a:buNone/>
            </a:pPr>
            <a:r>
              <a:rPr lang="en-GB" sz="2100" i="1" dirty="0" err="1" smtClean="0"/>
              <a:t>Naslov</a:t>
            </a:r>
            <a:r>
              <a:rPr lang="en-GB" sz="2100" i="1" dirty="0" smtClean="0"/>
              <a:t> </a:t>
            </a:r>
            <a:r>
              <a:rPr lang="en-GB" sz="2100" i="1" dirty="0" err="1"/>
              <a:t>Občine</a:t>
            </a:r>
            <a:r>
              <a:rPr lang="en-GB" sz="2100" i="1" dirty="0"/>
              <a:t> </a:t>
            </a:r>
            <a:r>
              <a:rPr lang="en-GB" sz="2100" i="1" dirty="0" err="1"/>
              <a:t>Pivka</a:t>
            </a:r>
            <a:r>
              <a:rPr lang="en-GB" sz="2100" i="1" dirty="0"/>
              <a:t>: </a:t>
            </a:r>
            <a:br>
              <a:rPr lang="en-GB" sz="2100" i="1" dirty="0"/>
            </a:br>
            <a:r>
              <a:rPr lang="en-GB" sz="2100" i="1" dirty="0" err="1"/>
              <a:t>Kolodvorska</a:t>
            </a:r>
            <a:r>
              <a:rPr lang="en-GB" sz="2100" i="1" dirty="0"/>
              <a:t> </a:t>
            </a:r>
            <a:r>
              <a:rPr lang="en-GB" sz="2100" i="1" dirty="0" err="1"/>
              <a:t>cesta</a:t>
            </a:r>
            <a:r>
              <a:rPr lang="en-GB" sz="2100" i="1" dirty="0"/>
              <a:t> 5 </a:t>
            </a:r>
            <a:br>
              <a:rPr lang="en-GB" sz="2100" i="1" dirty="0"/>
            </a:br>
            <a:r>
              <a:rPr lang="en-GB" sz="2100" i="1" dirty="0"/>
              <a:t>6257 </a:t>
            </a:r>
            <a:r>
              <a:rPr lang="en-GB" sz="2100" i="1" dirty="0" err="1" smtClean="0"/>
              <a:t>Pivka</a:t>
            </a:r>
            <a:endParaRPr lang="sl-SI" sz="2100" i="1" dirty="0" smtClean="0"/>
          </a:p>
          <a:p>
            <a:pPr marL="662940" lvl="2" indent="0">
              <a:buNone/>
            </a:pPr>
            <a:r>
              <a:rPr lang="sl-SI" sz="2100" i="1" dirty="0" smtClean="0"/>
              <a:t>…</a:t>
            </a:r>
            <a:endParaRPr lang="en-US" sz="21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SESTAVLJENA</a:t>
            </a:r>
            <a:r>
              <a:rPr lang="sl-SI" dirty="0" smtClean="0"/>
              <a:t> PRAVILA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</p:spPr>
        <p:txBody>
          <a:bodyPr/>
          <a:lstStyle/>
          <a:p>
            <a:r>
              <a:rPr lang="sl-SI" dirty="0" smtClean="0"/>
              <a:t>Projekt Asistent, 25.7.2013 IJS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1595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 </a:t>
            </a:r>
            <a:r>
              <a:rPr lang="en-US" dirty="0" err="1" smtClean="0"/>
              <a:t>klicajem</a:t>
            </a:r>
            <a:r>
              <a:rPr lang="en-US" dirty="0"/>
              <a:t> </a:t>
            </a:r>
            <a:r>
              <a:rPr lang="en-US" dirty="0" smtClean="0"/>
              <a:t>(!) </a:t>
            </a:r>
            <a:r>
              <a:rPr lang="sl-SI" dirty="0" smtClean="0"/>
              <a:t>za besedo </a:t>
            </a:r>
            <a:r>
              <a:rPr lang="en-US" dirty="0" err="1" smtClean="0"/>
              <a:t>povemo</a:t>
            </a:r>
            <a:r>
              <a:rPr lang="en-US" dirty="0" smtClean="0"/>
              <a:t> </a:t>
            </a:r>
            <a:r>
              <a:rPr lang="en-US" dirty="0" err="1" smtClean="0"/>
              <a:t>Asistentu</a:t>
            </a:r>
            <a:r>
              <a:rPr lang="en-US" dirty="0" smtClean="0"/>
              <a:t>, da </a:t>
            </a:r>
            <a:r>
              <a:rPr lang="en-US" dirty="0" err="1" smtClean="0"/>
              <a:t>išče</a:t>
            </a:r>
            <a:r>
              <a:rPr lang="en-US" dirty="0" smtClean="0"/>
              <a:t> </a:t>
            </a:r>
            <a:r>
              <a:rPr lang="en-US" dirty="0" err="1" smtClean="0"/>
              <a:t>besedo</a:t>
            </a:r>
            <a:r>
              <a:rPr lang="en-US" dirty="0" smtClean="0"/>
              <a:t> </a:t>
            </a:r>
            <a:r>
              <a:rPr lang="en-US" dirty="0" err="1" smtClean="0"/>
              <a:t>točno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, </a:t>
            </a:r>
            <a:r>
              <a:rPr lang="en-US" dirty="0" err="1" smtClean="0"/>
              <a:t>kot</a:t>
            </a:r>
            <a:r>
              <a:rPr lang="en-US" dirty="0" smtClean="0"/>
              <a:t> je </a:t>
            </a:r>
            <a:r>
              <a:rPr lang="en-US" dirty="0" err="1" smtClean="0"/>
              <a:t>zapisana</a:t>
            </a:r>
            <a:r>
              <a:rPr lang="sl-SI" dirty="0" smtClean="0"/>
              <a:t>,</a:t>
            </a:r>
            <a:r>
              <a:rPr lang="en-US" dirty="0" smtClean="0"/>
              <a:t> in je ne </a:t>
            </a:r>
            <a:r>
              <a:rPr lang="en-US" dirty="0" err="1" smtClean="0"/>
              <a:t>sklanja</a:t>
            </a:r>
            <a:endParaRPr lang="en-US" dirty="0" smtClean="0"/>
          </a:p>
          <a:p>
            <a:endParaRPr lang="en-US" dirty="0"/>
          </a:p>
          <a:p>
            <a:pPr marL="297180" lvl="1" indent="0">
              <a:buNone/>
            </a:pPr>
            <a:r>
              <a:rPr lang="en-US" dirty="0" smtClean="0"/>
              <a:t>Primer: </a:t>
            </a:r>
            <a:endParaRPr lang="sl-SI" dirty="0" smtClean="0"/>
          </a:p>
          <a:p>
            <a:pPr marL="297180" lvl="1" indent="0">
              <a:buNone/>
            </a:pPr>
            <a:r>
              <a:rPr lang="en-US" dirty="0" err="1" smtClean="0"/>
              <a:t>šol</a:t>
            </a:r>
            <a:r>
              <a:rPr lang="en-US" dirty="0" smtClean="0"/>
              <a:t> -&gt; </a:t>
            </a:r>
            <a:r>
              <a:rPr lang="en-US" b="1" dirty="0" smtClean="0"/>
              <a:t>sol</a:t>
            </a:r>
            <a:r>
              <a:rPr lang="en-US" dirty="0" smtClean="0"/>
              <a:t>, </a:t>
            </a:r>
            <a:r>
              <a:rPr lang="en-US" b="1" dirty="0" err="1" smtClean="0"/>
              <a:t>sol</a:t>
            </a:r>
            <a:r>
              <a:rPr lang="en-US" dirty="0" err="1" smtClean="0"/>
              <a:t>nica</a:t>
            </a:r>
            <a:r>
              <a:rPr lang="en-US" b="1" dirty="0" smtClean="0"/>
              <a:t>, </a:t>
            </a:r>
            <a:r>
              <a:rPr lang="en-US" b="1" dirty="0" err="1" smtClean="0"/>
              <a:t>šol</a:t>
            </a:r>
            <a:r>
              <a:rPr lang="en-US" dirty="0" err="1" smtClean="0"/>
              <a:t>ar</a:t>
            </a:r>
            <a:r>
              <a:rPr lang="en-US" dirty="0" smtClean="0"/>
              <a:t>, </a:t>
            </a:r>
            <a:r>
              <a:rPr lang="en-US" b="1" dirty="0" err="1" smtClean="0"/>
              <a:t>sol</a:t>
            </a:r>
            <a:r>
              <a:rPr lang="en-US" dirty="0" err="1" smtClean="0"/>
              <a:t>arij</a:t>
            </a:r>
            <a:r>
              <a:rPr lang="en-US" dirty="0" smtClean="0"/>
              <a:t>, </a:t>
            </a:r>
            <a:r>
              <a:rPr lang="en-US" b="1" dirty="0" err="1" smtClean="0"/>
              <a:t>šol</a:t>
            </a:r>
            <a:r>
              <a:rPr lang="en-US" dirty="0" err="1" smtClean="0"/>
              <a:t>a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sistem</a:t>
            </a:r>
            <a:r>
              <a:rPr lang="en-US" dirty="0" smtClean="0"/>
              <a:t> ne </a:t>
            </a:r>
            <a:r>
              <a:rPr lang="en-US" dirty="0" err="1" smtClean="0"/>
              <a:t>razlikuje</a:t>
            </a:r>
            <a:r>
              <a:rPr lang="en-US" dirty="0" smtClean="0"/>
              <a:t> </a:t>
            </a:r>
            <a:r>
              <a:rPr lang="en-US" dirty="0" err="1" smtClean="0"/>
              <a:t>sičnikov</a:t>
            </a:r>
            <a:r>
              <a:rPr lang="en-US" dirty="0" smtClean="0"/>
              <a:t> in </a:t>
            </a:r>
            <a:r>
              <a:rPr lang="en-US" dirty="0" err="1" smtClean="0"/>
              <a:t>šumnikov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indent="-342900"/>
            <a:r>
              <a:rPr lang="en-US" dirty="0" err="1" smtClean="0"/>
              <a:t>Če</a:t>
            </a:r>
            <a:r>
              <a:rPr lang="en-US" dirty="0" smtClean="0"/>
              <a:t> </a:t>
            </a:r>
            <a:r>
              <a:rPr lang="en-US" dirty="0" err="1" smtClean="0"/>
              <a:t>želimo</a:t>
            </a:r>
            <a:r>
              <a:rPr lang="en-US" dirty="0" smtClean="0"/>
              <a:t> </a:t>
            </a:r>
            <a:r>
              <a:rPr lang="en-US" dirty="0" err="1" smtClean="0"/>
              <a:t>ustvariti</a:t>
            </a:r>
            <a:r>
              <a:rPr lang="en-US" dirty="0" smtClean="0"/>
              <a:t> </a:t>
            </a:r>
            <a:r>
              <a:rPr lang="en-US" dirty="0" err="1" smtClean="0"/>
              <a:t>vnos</a:t>
            </a:r>
            <a:r>
              <a:rPr lang="en-US" dirty="0" smtClean="0"/>
              <a:t> o </a:t>
            </a:r>
            <a:r>
              <a:rPr lang="en-US" dirty="0" err="1" smtClean="0"/>
              <a:t>šoli</a:t>
            </a:r>
            <a:r>
              <a:rPr lang="en-US" dirty="0" smtClean="0"/>
              <a:t> </a:t>
            </a:r>
            <a:r>
              <a:rPr lang="en-US" dirty="0" err="1" smtClean="0"/>
              <a:t>kot</a:t>
            </a:r>
            <a:r>
              <a:rPr lang="en-US" dirty="0" smtClean="0"/>
              <a:t> </a:t>
            </a:r>
            <a:r>
              <a:rPr lang="en-US" dirty="0" err="1" smtClean="0"/>
              <a:t>izobraževalni</a:t>
            </a:r>
            <a:r>
              <a:rPr lang="en-US" dirty="0" smtClean="0"/>
              <a:t> </a:t>
            </a:r>
            <a:r>
              <a:rPr lang="en-US" dirty="0" err="1" smtClean="0"/>
              <a:t>instituciji</a:t>
            </a:r>
            <a:r>
              <a:rPr lang="en-US" dirty="0" smtClean="0"/>
              <a:t>, </a:t>
            </a:r>
            <a:r>
              <a:rPr lang="en-US" dirty="0" err="1" smtClean="0"/>
              <a:t>sklanjamo</a:t>
            </a:r>
            <a:r>
              <a:rPr lang="en-US" dirty="0" smtClean="0"/>
              <a:t> </a:t>
            </a:r>
            <a:r>
              <a:rPr lang="en-US" dirty="0" err="1" smtClean="0"/>
              <a:t>besedo</a:t>
            </a:r>
            <a:r>
              <a:rPr lang="en-US" dirty="0" smtClean="0"/>
              <a:t> </a:t>
            </a:r>
            <a:r>
              <a:rPr lang="en-US" dirty="0" err="1" smtClean="0"/>
              <a:t>šola</a:t>
            </a:r>
            <a:r>
              <a:rPr lang="en-US" dirty="0" smtClean="0"/>
              <a:t> in </a:t>
            </a:r>
            <a:r>
              <a:rPr lang="en-US" dirty="0" err="1" smtClean="0"/>
              <a:t>vsaki</a:t>
            </a:r>
            <a:r>
              <a:rPr lang="en-US" dirty="0" smtClean="0"/>
              <a:t> </a:t>
            </a:r>
            <a:r>
              <a:rPr lang="en-US" dirty="0" err="1" smtClean="0"/>
              <a:t>sklanjatvi</a:t>
            </a:r>
            <a:r>
              <a:rPr lang="en-US" dirty="0" smtClean="0"/>
              <a:t> </a:t>
            </a:r>
            <a:r>
              <a:rPr lang="en-US" dirty="0" err="1" smtClean="0"/>
              <a:t>dodamo</a:t>
            </a:r>
            <a:r>
              <a:rPr lang="en-US" dirty="0" smtClean="0"/>
              <a:t> </a:t>
            </a:r>
            <a:r>
              <a:rPr lang="en-US" dirty="0" err="1" smtClean="0"/>
              <a:t>klicaj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     </a:t>
            </a:r>
            <a:r>
              <a:rPr lang="en-US" dirty="0" smtClean="0"/>
              <a:t>-&gt; </a:t>
            </a:r>
            <a:r>
              <a:rPr lang="en-US" dirty="0" err="1" smtClean="0"/>
              <a:t>šola</a:t>
            </a:r>
            <a:r>
              <a:rPr lang="en-US" dirty="0" smtClean="0"/>
              <a:t>!, </a:t>
            </a:r>
            <a:r>
              <a:rPr lang="en-US" dirty="0" err="1" smtClean="0"/>
              <a:t>šole</a:t>
            </a:r>
            <a:r>
              <a:rPr lang="en-US" dirty="0" smtClean="0"/>
              <a:t>!, </a:t>
            </a:r>
            <a:r>
              <a:rPr lang="en-US" dirty="0" err="1" smtClean="0"/>
              <a:t>šoli</a:t>
            </a:r>
            <a:r>
              <a:rPr lang="en-US" dirty="0" smtClean="0"/>
              <a:t>!, </a:t>
            </a:r>
            <a:r>
              <a:rPr lang="en-US" dirty="0" err="1" smtClean="0"/>
              <a:t>šolo</a:t>
            </a:r>
            <a:r>
              <a:rPr lang="en-US" dirty="0" smtClean="0"/>
              <a:t>!, </a:t>
            </a:r>
            <a:r>
              <a:rPr lang="en-US" dirty="0" err="1" smtClean="0"/>
              <a:t>šolah</a:t>
            </a:r>
            <a:r>
              <a:rPr lang="sl-SI" dirty="0" smtClean="0"/>
              <a:t>!</a:t>
            </a:r>
            <a:r>
              <a:rPr lang="en-US" dirty="0" smtClean="0"/>
              <a:t> </a:t>
            </a:r>
            <a:r>
              <a:rPr lang="en-US" dirty="0" err="1" smtClean="0"/>
              <a:t>itd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POSEBNOSTI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</p:spPr>
        <p:txBody>
          <a:bodyPr/>
          <a:lstStyle/>
          <a:p>
            <a:r>
              <a:rPr lang="sl-SI" dirty="0" smtClean="0"/>
              <a:t>Projekt Asistent, 25.7.2013 IJS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5358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e</a:t>
            </a:r>
            <a:r>
              <a:rPr lang="en-US" dirty="0" smtClean="0"/>
              <a:t>no </a:t>
            </a:r>
            <a:r>
              <a:rPr lang="en-US" dirty="0" err="1" smtClean="0"/>
              <a:t>pravilo</a:t>
            </a:r>
            <a:r>
              <a:rPr lang="en-US" dirty="0" smtClean="0"/>
              <a:t> od </a:t>
            </a:r>
            <a:r>
              <a:rPr lang="en-US" dirty="0" err="1" smtClean="0"/>
              <a:t>drugega</a:t>
            </a:r>
            <a:r>
              <a:rPr lang="en-US" dirty="0" smtClean="0"/>
              <a:t> </a:t>
            </a:r>
            <a:r>
              <a:rPr lang="en-US" dirty="0" err="1" smtClean="0"/>
              <a:t>ločimo</a:t>
            </a:r>
            <a:r>
              <a:rPr lang="en-US" dirty="0" smtClean="0"/>
              <a:t> s </a:t>
            </a:r>
            <a:r>
              <a:rPr lang="en-US" dirty="0" err="1" smtClean="0"/>
              <a:t>petimi</a:t>
            </a:r>
            <a:r>
              <a:rPr lang="en-US" dirty="0" smtClean="0"/>
              <a:t> </a:t>
            </a:r>
            <a:r>
              <a:rPr lang="en-US" dirty="0" err="1" smtClean="0"/>
              <a:t>enačaji</a:t>
            </a:r>
            <a:endParaRPr lang="en-US" dirty="0"/>
          </a:p>
          <a:p>
            <a:pPr marL="297180" lvl="1" indent="0">
              <a:buNone/>
            </a:pPr>
            <a:endParaRPr lang="sl-SI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297180" lvl="1" indent="0">
              <a:buNone/>
            </a:pPr>
            <a:r>
              <a:rPr lang="sl-SI" b="1" dirty="0" smtClean="0">
                <a:solidFill>
                  <a:schemeClr val="bg1">
                    <a:lumMod val="50000"/>
                  </a:schemeClr>
                </a:solidFill>
              </a:rPr>
              <a:t>PRAVILO:</a:t>
            </a:r>
            <a:endParaRPr lang="sl-SI" dirty="0" smtClean="0"/>
          </a:p>
          <a:p>
            <a:pPr marL="297180" lvl="1" indent="0">
              <a:buNone/>
            </a:pPr>
            <a:r>
              <a:rPr lang="pl-PL" dirty="0" err="1" smtClean="0"/>
              <a:t>naslov</a:t>
            </a:r>
            <a:r>
              <a:rPr lang="pl-PL" dirty="0" smtClean="0"/>
              <a:t> </a:t>
            </a:r>
            <a:r>
              <a:rPr lang="pl-PL" b="1" dirty="0" smtClean="0">
                <a:solidFill>
                  <a:schemeClr val="bg1">
                    <a:lumMod val="50000"/>
                  </a:schemeClr>
                </a:solidFill>
              </a:rPr>
              <a:t>ALI </a:t>
            </a:r>
            <a:r>
              <a:rPr lang="pl-PL" dirty="0" err="1" smtClean="0"/>
              <a:t>kje</a:t>
            </a:r>
            <a:r>
              <a:rPr lang="pl-PL" dirty="0"/>
              <a:t> </a:t>
            </a:r>
            <a:r>
              <a:rPr lang="pl-PL" b="1" dirty="0" smtClean="0">
                <a:solidFill>
                  <a:schemeClr val="bg1">
                    <a:lumMod val="50000"/>
                  </a:schemeClr>
                </a:solidFill>
              </a:rPr>
              <a:t>ALI</a:t>
            </a:r>
            <a:r>
              <a:rPr lang="pl-PL" dirty="0" smtClean="0"/>
              <a:t> </a:t>
            </a:r>
            <a:r>
              <a:rPr lang="pl-PL" dirty="0"/>
              <a:t>do</a:t>
            </a:r>
            <a:r>
              <a:rPr lang="pl-PL" b="1" dirty="0">
                <a:solidFill>
                  <a:schemeClr val="bg1">
                    <a:lumMod val="50000"/>
                  </a:schemeClr>
                </a:solidFill>
              </a:rPr>
              <a:t>!</a:t>
            </a:r>
          </a:p>
          <a:p>
            <a:pPr marL="0" indent="0">
              <a:buNone/>
            </a:pPr>
            <a:r>
              <a:rPr lang="pl-PL" sz="2000" dirty="0"/>
              <a:t>     </a:t>
            </a:r>
            <a:r>
              <a:rPr lang="pl-PL" sz="2000" b="1" dirty="0">
                <a:solidFill>
                  <a:schemeClr val="bg1">
                    <a:lumMod val="50000"/>
                  </a:schemeClr>
                </a:solidFill>
              </a:rPr>
              <a:t>IN</a:t>
            </a:r>
          </a:p>
          <a:p>
            <a:pPr marL="0" indent="0">
              <a:buNone/>
            </a:pPr>
            <a:r>
              <a:rPr lang="pl-PL" sz="2000" dirty="0" smtClean="0"/>
              <a:t>     </a:t>
            </a:r>
            <a:r>
              <a:rPr lang="pl-PL" sz="2000" dirty="0" err="1" smtClean="0"/>
              <a:t>obcin</a:t>
            </a:r>
            <a:endParaRPr lang="pl-PL" sz="2000" dirty="0" smtClean="0"/>
          </a:p>
          <a:p>
            <a:pPr marL="0" indent="0">
              <a:buNone/>
            </a:pPr>
            <a:r>
              <a:rPr lang="pl-PL" sz="2000" dirty="0"/>
              <a:t> </a:t>
            </a:r>
            <a:r>
              <a:rPr lang="pl-PL" sz="2000" dirty="0" smtClean="0"/>
              <a:t>    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</a:rPr>
              <a:t>=====</a:t>
            </a:r>
          </a:p>
          <a:p>
            <a:pPr marL="0" lvl="1" indent="0">
              <a:buClr>
                <a:schemeClr val="accent1"/>
              </a:buClr>
              <a:buNone/>
            </a:pPr>
            <a:r>
              <a:rPr lang="sl-SI" dirty="0"/>
              <a:t> </a:t>
            </a:r>
            <a:r>
              <a:rPr lang="sl-SI" dirty="0" smtClean="0"/>
              <a:t>    </a:t>
            </a:r>
            <a:r>
              <a:rPr lang="en-GB" sz="2000" dirty="0" err="1" smtClean="0"/>
              <a:t>naslov</a:t>
            </a:r>
            <a:r>
              <a:rPr lang="sl-SI" sz="2000" dirty="0" smtClean="0"/>
              <a:t> </a:t>
            </a:r>
            <a:r>
              <a:rPr lang="pl-PL" sz="2000" b="1" dirty="0">
                <a:solidFill>
                  <a:schemeClr val="bg1">
                    <a:lumMod val="50000"/>
                  </a:schemeClr>
                </a:solidFill>
              </a:rPr>
              <a:t>ALI</a:t>
            </a:r>
            <a:r>
              <a:rPr lang="en-GB" sz="2000" dirty="0" smtClean="0"/>
              <a:t> </a:t>
            </a:r>
            <a:r>
              <a:rPr lang="en-GB" sz="2000" dirty="0" err="1" smtClean="0"/>
              <a:t>kraj</a:t>
            </a:r>
            <a:r>
              <a:rPr lang="pl-PL" b="1" dirty="0" smtClean="0">
                <a:solidFill>
                  <a:schemeClr val="bg1">
                    <a:lumMod val="50000"/>
                  </a:schemeClr>
                </a:solidFill>
              </a:rPr>
              <a:t>!</a:t>
            </a:r>
            <a:r>
              <a:rPr lang="sl-SI" sz="2000" dirty="0" smtClean="0"/>
              <a:t> </a:t>
            </a:r>
            <a:r>
              <a:rPr lang="pl-PL" sz="2000" b="1" dirty="0">
                <a:solidFill>
                  <a:schemeClr val="bg1">
                    <a:lumMod val="50000"/>
                  </a:schemeClr>
                </a:solidFill>
              </a:rPr>
              <a:t>ALI</a:t>
            </a:r>
            <a:r>
              <a:rPr lang="en-GB" sz="2000" dirty="0" smtClean="0"/>
              <a:t> </a:t>
            </a:r>
            <a:r>
              <a:rPr lang="en-GB" sz="2000" dirty="0" err="1" smtClean="0"/>
              <a:t>mesto</a:t>
            </a:r>
            <a:r>
              <a:rPr lang="pl-PL" b="1" dirty="0" smtClean="0">
                <a:solidFill>
                  <a:schemeClr val="bg1">
                    <a:lumMod val="50000"/>
                  </a:schemeClr>
                </a:solidFill>
              </a:rPr>
              <a:t>!</a:t>
            </a:r>
            <a:r>
              <a:rPr lang="sl-SI" sz="2000" dirty="0" smtClean="0"/>
              <a:t> </a:t>
            </a:r>
            <a:r>
              <a:rPr lang="pl-PL" sz="2000" b="1" dirty="0">
                <a:solidFill>
                  <a:schemeClr val="bg1">
                    <a:lumMod val="50000"/>
                  </a:schemeClr>
                </a:solidFill>
              </a:rPr>
              <a:t>ALI</a:t>
            </a:r>
            <a:r>
              <a:rPr lang="en-GB" sz="2000" dirty="0" smtClean="0"/>
              <a:t> </a:t>
            </a:r>
            <a:r>
              <a:rPr lang="en-GB" sz="2000" dirty="0" err="1" smtClean="0"/>
              <a:t>mestu</a:t>
            </a:r>
            <a:r>
              <a:rPr lang="pl-PL" b="1" dirty="0" smtClean="0">
                <a:solidFill>
                  <a:schemeClr val="bg1">
                    <a:lumMod val="50000"/>
                  </a:schemeClr>
                </a:solidFill>
              </a:rPr>
              <a:t>!</a:t>
            </a:r>
          </a:p>
          <a:p>
            <a:pPr marL="297180" lvl="1" indent="0">
              <a:lnSpc>
                <a:spcPct val="200000"/>
              </a:lnSpc>
              <a:buNone/>
            </a:pPr>
            <a:r>
              <a:rPr lang="sl-SI" b="1" dirty="0" smtClean="0">
                <a:solidFill>
                  <a:schemeClr val="bg1">
                    <a:lumMod val="50000"/>
                  </a:schemeClr>
                </a:solidFill>
              </a:rPr>
              <a:t>ODGOVOR:</a:t>
            </a:r>
            <a:endParaRPr lang="sl-SI" dirty="0"/>
          </a:p>
          <a:p>
            <a:pPr marL="662940" lvl="2" indent="0">
              <a:buNone/>
            </a:pPr>
            <a:r>
              <a:rPr lang="en-GB" i="1" dirty="0" err="1" smtClean="0"/>
              <a:t>Naslov</a:t>
            </a:r>
            <a:r>
              <a:rPr lang="en-GB" i="1" dirty="0" smtClean="0"/>
              <a:t> </a:t>
            </a:r>
            <a:r>
              <a:rPr lang="en-GB" i="1" dirty="0" err="1"/>
              <a:t>Občine</a:t>
            </a:r>
            <a:r>
              <a:rPr lang="en-GB" i="1" dirty="0"/>
              <a:t> </a:t>
            </a:r>
            <a:r>
              <a:rPr lang="en-GB" i="1" dirty="0" err="1"/>
              <a:t>Pivka</a:t>
            </a:r>
            <a:r>
              <a:rPr lang="en-GB" i="1" dirty="0"/>
              <a:t>: </a:t>
            </a:r>
            <a:br>
              <a:rPr lang="en-GB" i="1" dirty="0"/>
            </a:br>
            <a:r>
              <a:rPr lang="en-GB" i="1" dirty="0" err="1"/>
              <a:t>Kolodvorska</a:t>
            </a:r>
            <a:r>
              <a:rPr lang="en-GB" i="1" dirty="0"/>
              <a:t> </a:t>
            </a:r>
            <a:r>
              <a:rPr lang="en-GB" i="1" dirty="0" err="1"/>
              <a:t>cesta</a:t>
            </a:r>
            <a:r>
              <a:rPr lang="en-GB" i="1" dirty="0"/>
              <a:t> 5 </a:t>
            </a:r>
            <a:br>
              <a:rPr lang="en-GB" i="1" dirty="0"/>
            </a:br>
            <a:r>
              <a:rPr lang="en-GB" i="1" dirty="0"/>
              <a:t>6257 </a:t>
            </a:r>
            <a:r>
              <a:rPr lang="en-GB" i="1" dirty="0" err="1"/>
              <a:t>Pivka</a:t>
            </a:r>
            <a:endParaRPr lang="sl-SI" i="1" dirty="0"/>
          </a:p>
          <a:p>
            <a:pPr marL="662940" lvl="2" indent="0">
              <a:buNone/>
            </a:pPr>
            <a:r>
              <a:rPr lang="sl-SI" i="1" dirty="0"/>
              <a:t>…</a:t>
            </a:r>
            <a:endParaRPr lang="en-US" i="1" dirty="0"/>
          </a:p>
          <a:p>
            <a:pPr marL="662940" lvl="2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POSEBNOSTI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</p:spPr>
        <p:txBody>
          <a:bodyPr/>
          <a:lstStyle/>
          <a:p>
            <a:r>
              <a:rPr lang="sl-SI" dirty="0" smtClean="0"/>
              <a:t>Projekt Asistent, 25.7.2013 IJS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1681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4027" y="1642471"/>
            <a:ext cx="7408333" cy="4810865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besedna</a:t>
            </a:r>
            <a:r>
              <a:rPr lang="en-US" dirty="0" smtClean="0"/>
              <a:t> </a:t>
            </a:r>
            <a:r>
              <a:rPr lang="en-US" dirty="0" err="1" smtClean="0"/>
              <a:t>zveza</a:t>
            </a:r>
            <a:r>
              <a:rPr lang="en-US" dirty="0" smtClean="0"/>
              <a:t> </a:t>
            </a:r>
            <a:r>
              <a:rPr lang="en-US" dirty="0" err="1" smtClean="0"/>
              <a:t>naj</a:t>
            </a:r>
            <a:r>
              <a:rPr lang="en-US" dirty="0" smtClean="0"/>
              <a:t> </a:t>
            </a:r>
            <a:r>
              <a:rPr lang="en-US" dirty="0" err="1" smtClean="0"/>
              <a:t>bo</a:t>
            </a:r>
            <a:r>
              <a:rPr lang="en-US" dirty="0" smtClean="0"/>
              <a:t> </a:t>
            </a:r>
            <a:r>
              <a:rPr lang="en-US" dirty="0" err="1" smtClean="0"/>
              <a:t>zapisana</a:t>
            </a:r>
            <a:r>
              <a:rPr lang="en-US" dirty="0" smtClean="0"/>
              <a:t> v </a:t>
            </a:r>
            <a:r>
              <a:rPr lang="en-US" dirty="0" err="1" smtClean="0"/>
              <a:t>dveh</a:t>
            </a:r>
            <a:r>
              <a:rPr lang="en-US" dirty="0" smtClean="0"/>
              <a:t> </a:t>
            </a:r>
            <a:r>
              <a:rPr lang="en-US" dirty="0" err="1" smtClean="0"/>
              <a:t>vrsticah</a:t>
            </a:r>
            <a:r>
              <a:rPr lang="en-US" dirty="0" smtClean="0"/>
              <a:t> – </a:t>
            </a:r>
            <a:r>
              <a:rPr lang="en-US" dirty="0" err="1" smtClean="0"/>
              <a:t>relacija</a:t>
            </a:r>
            <a:r>
              <a:rPr lang="en-US" dirty="0" smtClean="0"/>
              <a:t> IN in ne v </a:t>
            </a:r>
            <a:r>
              <a:rPr lang="en-US" dirty="0" err="1" smtClean="0"/>
              <a:t>eni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pPr marL="297180" lvl="1" indent="0">
              <a:buNone/>
            </a:pPr>
            <a:r>
              <a:rPr lang="sl-SI" b="1" dirty="0">
                <a:solidFill>
                  <a:schemeClr val="bg1">
                    <a:lumMod val="50000"/>
                  </a:schemeClr>
                </a:solidFill>
              </a:rPr>
              <a:t>PRAVILO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: </a:t>
            </a:r>
            <a:endParaRPr lang="sl-SI" b="1" dirty="0">
              <a:solidFill>
                <a:schemeClr val="bg1">
                  <a:lumMod val="50000"/>
                </a:schemeClr>
              </a:solidFill>
            </a:endParaRPr>
          </a:p>
          <a:p>
            <a:pPr marL="297180" lvl="1" indent="0">
              <a:buNone/>
            </a:pPr>
            <a:r>
              <a:rPr lang="en-US" dirty="0" err="1" smtClean="0"/>
              <a:t>komunal</a:t>
            </a:r>
            <a:r>
              <a:rPr lang="en-US" dirty="0" smtClean="0"/>
              <a:t> </a:t>
            </a:r>
            <a:r>
              <a:rPr lang="en-US" dirty="0" err="1" smtClean="0"/>
              <a:t>prispev</a:t>
            </a:r>
            <a:endParaRPr lang="sl-SI" dirty="0" smtClean="0"/>
          </a:p>
          <a:p>
            <a:pPr marL="297180" lvl="1" indent="0">
              <a:lnSpc>
                <a:spcPct val="170000"/>
              </a:lnSpc>
              <a:buNone/>
            </a:pPr>
            <a:r>
              <a:rPr lang="sl-SI" b="1" dirty="0" smtClean="0">
                <a:solidFill>
                  <a:schemeClr val="bg1">
                    <a:lumMod val="50000"/>
                  </a:schemeClr>
                </a:solidFill>
              </a:rPr>
              <a:t>ODGOVOR:</a:t>
            </a:r>
            <a:endParaRPr lang="sl-SI" dirty="0" smtClean="0"/>
          </a:p>
          <a:p>
            <a:pPr marL="29718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err="1"/>
              <a:t>Vloga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izdajo</a:t>
            </a:r>
            <a:r>
              <a:rPr lang="en-US" dirty="0"/>
              <a:t> </a:t>
            </a:r>
            <a:r>
              <a:rPr lang="en-US" dirty="0" err="1"/>
              <a:t>odločbe</a:t>
            </a:r>
            <a:r>
              <a:rPr lang="en-US" dirty="0"/>
              <a:t> o </a:t>
            </a:r>
            <a:r>
              <a:rPr lang="en-US" dirty="0" err="1"/>
              <a:t>komunalnem</a:t>
            </a:r>
            <a:r>
              <a:rPr lang="en-US" dirty="0"/>
              <a:t> </a:t>
            </a:r>
            <a:r>
              <a:rPr lang="en-US" dirty="0" err="1"/>
              <a:t>prispevku</a:t>
            </a:r>
            <a:r>
              <a:rPr lang="en-US" dirty="0"/>
              <a:t> se </a:t>
            </a:r>
            <a:r>
              <a:rPr lang="en-US" dirty="0" err="1"/>
              <a:t>nahaja</a:t>
            </a:r>
            <a:r>
              <a:rPr lang="en-US" dirty="0"/>
              <a:t> </a:t>
            </a:r>
            <a:r>
              <a:rPr lang="en-US" dirty="0" err="1"/>
              <a:t>tukaj</a:t>
            </a:r>
            <a:r>
              <a:rPr lang="en-US" dirty="0" smtClean="0"/>
              <a:t>.</a:t>
            </a:r>
            <a:endParaRPr lang="sl-SI" dirty="0" smtClean="0"/>
          </a:p>
          <a:p>
            <a:pPr marL="297180" lvl="1" indent="0">
              <a:lnSpc>
                <a:spcPct val="120000"/>
              </a:lnSpc>
              <a:buNone/>
            </a:pPr>
            <a:endParaRPr lang="en-US" dirty="0" smtClean="0"/>
          </a:p>
          <a:p>
            <a:pPr indent="-342900"/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zastavljeno</a:t>
            </a:r>
            <a:r>
              <a:rPr lang="en-US" dirty="0" smtClean="0"/>
              <a:t> </a:t>
            </a:r>
            <a:r>
              <a:rPr lang="en-US" dirty="0" err="1" smtClean="0"/>
              <a:t>pravilo</a:t>
            </a:r>
            <a:r>
              <a:rPr lang="en-US" dirty="0" smtClean="0"/>
              <a:t> </a:t>
            </a:r>
            <a:r>
              <a:rPr lang="en-US" dirty="0" err="1" smtClean="0"/>
              <a:t>bo</a:t>
            </a:r>
            <a:r>
              <a:rPr lang="en-US" dirty="0" smtClean="0"/>
              <a:t> </a:t>
            </a:r>
            <a:r>
              <a:rPr lang="en-US" dirty="0" err="1" smtClean="0"/>
              <a:t>odgovorilo</a:t>
            </a:r>
            <a:r>
              <a:rPr lang="en-US" dirty="0" smtClean="0"/>
              <a:t> le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vprašanja</a:t>
            </a:r>
            <a:r>
              <a:rPr lang="en-US" dirty="0" smtClean="0"/>
              <a:t>, </a:t>
            </a:r>
            <a:r>
              <a:rPr lang="en-US" dirty="0" err="1" smtClean="0"/>
              <a:t>kot</a:t>
            </a:r>
            <a:r>
              <a:rPr lang="en-US" dirty="0" smtClean="0"/>
              <a:t> so: </a:t>
            </a:r>
            <a:r>
              <a:rPr lang="en-US" dirty="0" err="1" smtClean="0"/>
              <a:t>koliko</a:t>
            </a:r>
            <a:r>
              <a:rPr lang="en-US" dirty="0" smtClean="0"/>
              <a:t> </a:t>
            </a:r>
            <a:r>
              <a:rPr lang="en-US" dirty="0" err="1" smtClean="0"/>
              <a:t>znaša</a:t>
            </a:r>
            <a:r>
              <a:rPr lang="en-US" dirty="0" smtClean="0"/>
              <a:t> </a:t>
            </a:r>
            <a:r>
              <a:rPr lang="en-US" b="1" dirty="0" err="1" smtClean="0"/>
              <a:t>komunal</a:t>
            </a:r>
            <a:r>
              <a:rPr lang="en-US" b="1" dirty="0" smtClean="0"/>
              <a:t> </a:t>
            </a:r>
            <a:r>
              <a:rPr lang="en-US" b="1" dirty="0" err="1" smtClean="0"/>
              <a:t>prispev</a:t>
            </a:r>
            <a:r>
              <a:rPr lang="en-US" dirty="0" err="1" smtClean="0"/>
              <a:t>ek</a:t>
            </a:r>
            <a:r>
              <a:rPr lang="en-US" b="1" dirty="0" smtClean="0"/>
              <a:t> </a:t>
            </a:r>
            <a:r>
              <a:rPr lang="en-US" dirty="0" err="1" smtClean="0"/>
              <a:t>itd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297180" lvl="1" indent="0">
              <a:buNone/>
            </a:pPr>
            <a:r>
              <a:rPr lang="sl-SI" b="1" dirty="0">
                <a:solidFill>
                  <a:schemeClr val="bg1">
                    <a:lumMod val="50000"/>
                  </a:schemeClr>
                </a:solidFill>
              </a:rPr>
              <a:t>PRAVILO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: </a:t>
            </a:r>
            <a:endParaRPr lang="sl-SI" b="1" dirty="0">
              <a:solidFill>
                <a:schemeClr val="bg1">
                  <a:lumMod val="50000"/>
                </a:schemeClr>
              </a:solidFill>
            </a:endParaRPr>
          </a:p>
          <a:p>
            <a:pPr marL="297180" lvl="1" indent="0">
              <a:buNone/>
            </a:pPr>
            <a:r>
              <a:rPr lang="sl-SI" dirty="0" smtClean="0"/>
              <a:t>k</a:t>
            </a:r>
            <a:r>
              <a:rPr lang="en-US" dirty="0" err="1" smtClean="0"/>
              <a:t>omunal</a:t>
            </a:r>
            <a:endParaRPr lang="sl-SI" dirty="0" smtClean="0"/>
          </a:p>
          <a:p>
            <a:pPr marL="297180" lvl="1" indent="0">
              <a:buNone/>
            </a:pPr>
            <a:r>
              <a:rPr lang="sl-SI" b="1" dirty="0" smtClean="0">
                <a:solidFill>
                  <a:schemeClr val="bg1">
                    <a:lumMod val="50000"/>
                  </a:schemeClr>
                </a:solidFill>
              </a:rPr>
              <a:t>IN</a:t>
            </a:r>
          </a:p>
          <a:p>
            <a:pPr marL="297180" lvl="1" indent="0">
              <a:buNone/>
            </a:pPr>
            <a:r>
              <a:rPr lang="sl-SI" dirty="0" err="1" smtClean="0"/>
              <a:t>prispev</a:t>
            </a:r>
            <a:endParaRPr lang="sl-SI" dirty="0"/>
          </a:p>
          <a:p>
            <a:pPr marL="297180" lvl="1" indent="0">
              <a:buNone/>
            </a:pPr>
            <a:endParaRPr lang="sl-SI" b="1" dirty="0">
              <a:solidFill>
                <a:schemeClr val="bg1">
                  <a:lumMod val="50000"/>
                </a:schemeClr>
              </a:solidFill>
            </a:endParaRPr>
          </a:p>
          <a:p>
            <a:pPr marL="297180" lvl="1" indent="0">
              <a:buNone/>
            </a:pPr>
            <a:r>
              <a:rPr lang="sl-SI" b="1" dirty="0" smtClean="0">
                <a:solidFill>
                  <a:schemeClr val="bg1">
                    <a:lumMod val="50000"/>
                  </a:schemeClr>
                </a:solidFill>
              </a:rPr>
              <a:t>ODGOVOR</a:t>
            </a:r>
            <a:r>
              <a:rPr lang="sl-SI" b="1" dirty="0">
                <a:solidFill>
                  <a:schemeClr val="bg1">
                    <a:lumMod val="50000"/>
                  </a:schemeClr>
                </a:solidFill>
              </a:rPr>
              <a:t>:</a:t>
            </a:r>
            <a:endParaRPr lang="sl-SI" dirty="0"/>
          </a:p>
          <a:p>
            <a:pPr marL="297180" lvl="1" indent="0">
              <a:lnSpc>
                <a:spcPct val="120000"/>
              </a:lnSpc>
              <a:buNone/>
            </a:pPr>
            <a:r>
              <a:rPr lang="en-US" dirty="0" err="1"/>
              <a:t>Vloga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izdajo</a:t>
            </a:r>
            <a:r>
              <a:rPr lang="en-US" dirty="0"/>
              <a:t> </a:t>
            </a:r>
            <a:r>
              <a:rPr lang="en-US" dirty="0" err="1"/>
              <a:t>odločbe</a:t>
            </a:r>
            <a:r>
              <a:rPr lang="en-US" dirty="0"/>
              <a:t> o </a:t>
            </a:r>
            <a:r>
              <a:rPr lang="en-US" dirty="0" err="1"/>
              <a:t>komunalnem</a:t>
            </a:r>
            <a:r>
              <a:rPr lang="en-US" dirty="0"/>
              <a:t> </a:t>
            </a:r>
            <a:r>
              <a:rPr lang="en-US" dirty="0" err="1"/>
              <a:t>prispevku</a:t>
            </a:r>
            <a:r>
              <a:rPr lang="en-US" dirty="0"/>
              <a:t> se </a:t>
            </a:r>
            <a:r>
              <a:rPr lang="en-US" dirty="0" err="1"/>
              <a:t>nahaja</a:t>
            </a:r>
            <a:r>
              <a:rPr lang="en-US" dirty="0"/>
              <a:t> </a:t>
            </a:r>
            <a:r>
              <a:rPr lang="en-US" dirty="0" err="1"/>
              <a:t>tukaj</a:t>
            </a:r>
            <a:r>
              <a:rPr lang="en-US" dirty="0"/>
              <a:t>.</a:t>
            </a:r>
            <a:endParaRPr lang="sl-SI" dirty="0"/>
          </a:p>
          <a:p>
            <a:pPr marL="0" indent="0">
              <a:buNone/>
            </a:pPr>
            <a:endParaRPr lang="en-US" dirty="0" smtClean="0"/>
          </a:p>
          <a:p>
            <a:pPr indent="-342900"/>
            <a:r>
              <a:rPr lang="sl-SI" dirty="0" smtClean="0"/>
              <a:t>Primer vprašanja: Kakšen je </a:t>
            </a:r>
            <a:r>
              <a:rPr lang="en-US" b="1" dirty="0" err="1" smtClean="0"/>
              <a:t>komunal</a:t>
            </a:r>
            <a:r>
              <a:rPr lang="sl-SI" dirty="0" smtClean="0"/>
              <a:t>ni</a:t>
            </a:r>
            <a:r>
              <a:rPr lang="en-US" b="1" dirty="0" smtClean="0"/>
              <a:t> </a:t>
            </a:r>
            <a:r>
              <a:rPr lang="en-US" b="1" dirty="0" err="1" smtClean="0"/>
              <a:t>prispev</a:t>
            </a:r>
            <a:r>
              <a:rPr lang="en-US" dirty="0" err="1" smtClean="0"/>
              <a:t>ek</a:t>
            </a:r>
            <a:r>
              <a:rPr lang="sl-SI" dirty="0" smtClean="0"/>
              <a:t>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POGOSTE NAPAKE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</p:spPr>
        <p:txBody>
          <a:bodyPr/>
          <a:lstStyle/>
          <a:p>
            <a:r>
              <a:rPr lang="sl-SI" dirty="0" smtClean="0"/>
              <a:t>Projekt Asistent, 25.7.2013 IJS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3877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besede</a:t>
            </a:r>
            <a:r>
              <a:rPr lang="en-US" dirty="0" smtClean="0"/>
              <a:t> so </a:t>
            </a:r>
            <a:r>
              <a:rPr lang="en-US" dirty="0" err="1" smtClean="0"/>
              <a:t>napisane</a:t>
            </a:r>
            <a:r>
              <a:rPr lang="en-US" dirty="0" smtClean="0"/>
              <a:t> v </a:t>
            </a:r>
            <a:r>
              <a:rPr lang="en-US" dirty="0" err="1" smtClean="0"/>
              <a:t>celoti</a:t>
            </a:r>
            <a:r>
              <a:rPr lang="en-US" dirty="0" smtClean="0"/>
              <a:t> in ne s </a:t>
            </a:r>
            <a:r>
              <a:rPr lang="en-US" dirty="0" err="1" smtClean="0"/>
              <a:t>korenom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297180" lvl="1" indent="0">
              <a:buNone/>
            </a:pPr>
            <a:r>
              <a:rPr lang="sl-SI" sz="1900" b="1" dirty="0">
                <a:solidFill>
                  <a:schemeClr val="bg1">
                    <a:lumMod val="50000"/>
                  </a:schemeClr>
                </a:solidFill>
              </a:rPr>
              <a:t>PRAVILO</a:t>
            </a:r>
            <a:r>
              <a:rPr lang="en-US" sz="1900" b="1" dirty="0">
                <a:solidFill>
                  <a:schemeClr val="bg1">
                    <a:lumMod val="50000"/>
                  </a:schemeClr>
                </a:solidFill>
              </a:rPr>
              <a:t>: </a:t>
            </a:r>
            <a:endParaRPr lang="sl-SI" sz="1900" b="1" dirty="0">
              <a:solidFill>
                <a:schemeClr val="bg1">
                  <a:lumMod val="50000"/>
                </a:schemeClr>
              </a:solidFill>
            </a:endParaRPr>
          </a:p>
          <a:p>
            <a:pPr marL="297180" lvl="1" indent="0">
              <a:buNone/>
            </a:pPr>
            <a:r>
              <a:rPr lang="sl-SI" sz="1900" dirty="0" smtClean="0"/>
              <a:t>direktorica</a:t>
            </a:r>
          </a:p>
          <a:p>
            <a:pPr marL="297180" lvl="1" indent="0">
              <a:buNone/>
            </a:pPr>
            <a:r>
              <a:rPr lang="sl-SI" sz="1900" b="1" dirty="0">
                <a:solidFill>
                  <a:schemeClr val="bg1">
                    <a:lumMod val="50000"/>
                  </a:schemeClr>
                </a:solidFill>
              </a:rPr>
              <a:t>IN</a:t>
            </a:r>
          </a:p>
          <a:p>
            <a:pPr marL="297180" lvl="1" indent="0">
              <a:buNone/>
            </a:pPr>
            <a:r>
              <a:rPr lang="sl-SI" sz="1900" dirty="0" smtClean="0"/>
              <a:t>uprave</a:t>
            </a:r>
            <a:endParaRPr lang="sl-SI" sz="1900" dirty="0"/>
          </a:p>
          <a:p>
            <a:pPr marL="29718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sl-SI" sz="1900" b="1" dirty="0">
                <a:solidFill>
                  <a:schemeClr val="bg1">
                    <a:lumMod val="50000"/>
                  </a:schemeClr>
                </a:solidFill>
              </a:rPr>
              <a:t>ODGOVOR:</a:t>
            </a:r>
            <a:endParaRPr lang="sl-SI" sz="1900" dirty="0"/>
          </a:p>
          <a:p>
            <a:pPr marL="29718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v-SE" sz="1900" dirty="0" err="1"/>
              <a:t>Mihaela</a:t>
            </a:r>
            <a:r>
              <a:rPr lang="sv-SE" sz="1900" dirty="0"/>
              <a:t> </a:t>
            </a:r>
            <a:r>
              <a:rPr lang="sv-SE" sz="1900" dirty="0" err="1"/>
              <a:t>Smrdel</a:t>
            </a:r>
            <a:r>
              <a:rPr lang="sv-SE" sz="1900" dirty="0"/>
              <a:t>, dipl. ekon., je </a:t>
            </a:r>
            <a:r>
              <a:rPr lang="sv-SE" sz="1900" dirty="0" err="1"/>
              <a:t>direktorica</a:t>
            </a:r>
            <a:r>
              <a:rPr lang="sv-SE" sz="1900" dirty="0"/>
              <a:t> </a:t>
            </a:r>
            <a:r>
              <a:rPr lang="sv-SE" sz="1900" dirty="0" err="1"/>
              <a:t>občinske</a:t>
            </a:r>
            <a:r>
              <a:rPr lang="sv-SE" sz="1900" dirty="0"/>
              <a:t> </a:t>
            </a:r>
            <a:r>
              <a:rPr lang="sv-SE" sz="1900" dirty="0" err="1"/>
              <a:t>uprave</a:t>
            </a:r>
            <a:r>
              <a:rPr lang="sv-SE" sz="1900" dirty="0"/>
              <a:t>. </a:t>
            </a:r>
          </a:p>
          <a:p>
            <a:pPr marL="29718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v-SE" sz="1900" dirty="0"/>
              <a:t>E-</a:t>
            </a:r>
            <a:r>
              <a:rPr lang="sv-SE" sz="1900" dirty="0" err="1"/>
              <a:t>pošta</a:t>
            </a:r>
            <a:r>
              <a:rPr lang="sv-SE" sz="1900" dirty="0"/>
              <a:t>: mihaela.smrdel@pivka.si</a:t>
            </a:r>
          </a:p>
          <a:p>
            <a:pPr marL="0" indent="0">
              <a:buNone/>
            </a:pPr>
            <a:endParaRPr lang="sl-SI" dirty="0" smtClean="0"/>
          </a:p>
          <a:p>
            <a:pPr indent="-342900"/>
            <a:r>
              <a:rPr lang="sl-SI" sz="2100" dirty="0" smtClean="0"/>
              <a:t>s</a:t>
            </a:r>
            <a:r>
              <a:rPr lang="en-US" sz="2100" dirty="0" smtClean="0"/>
              <a:t> </a:t>
            </a:r>
            <a:r>
              <a:rPr lang="en-US" sz="2100" dirty="0" err="1" smtClean="0"/>
              <a:t>tako</a:t>
            </a:r>
            <a:r>
              <a:rPr lang="en-US" sz="2100" dirty="0" smtClean="0"/>
              <a:t> </a:t>
            </a:r>
            <a:r>
              <a:rPr lang="en-US" sz="2100" dirty="0" err="1" smtClean="0"/>
              <a:t>zasnovanim</a:t>
            </a:r>
            <a:r>
              <a:rPr lang="en-US" sz="2100" dirty="0" smtClean="0"/>
              <a:t> </a:t>
            </a:r>
            <a:r>
              <a:rPr lang="en-US" sz="2100" dirty="0" err="1" smtClean="0"/>
              <a:t>pravilom</a:t>
            </a:r>
            <a:r>
              <a:rPr lang="en-US" sz="2100" dirty="0" smtClean="0"/>
              <a:t> </a:t>
            </a:r>
            <a:r>
              <a:rPr lang="en-US" sz="2100" dirty="0" err="1" smtClean="0"/>
              <a:t>bo</a:t>
            </a:r>
            <a:r>
              <a:rPr lang="en-US" sz="2100" dirty="0" smtClean="0"/>
              <a:t> </a:t>
            </a:r>
            <a:r>
              <a:rPr lang="en-US" sz="2100" dirty="0" err="1" smtClean="0"/>
              <a:t>Asistent</a:t>
            </a:r>
            <a:r>
              <a:rPr lang="en-US" sz="2100" dirty="0" smtClean="0"/>
              <a:t> </a:t>
            </a:r>
            <a:r>
              <a:rPr lang="en-US" sz="2100" dirty="0" err="1" smtClean="0"/>
              <a:t>odgovoril</a:t>
            </a:r>
            <a:r>
              <a:rPr lang="en-US" sz="2100" dirty="0" smtClean="0"/>
              <a:t> </a:t>
            </a:r>
            <a:r>
              <a:rPr lang="en-US" sz="2100" b="1" dirty="0" smtClean="0"/>
              <a:t>SAMO</a:t>
            </a:r>
            <a:r>
              <a:rPr lang="en-US" sz="2100" dirty="0" smtClean="0"/>
              <a:t> </a:t>
            </a:r>
            <a:r>
              <a:rPr lang="en-US" sz="2100" dirty="0" err="1" smtClean="0"/>
              <a:t>na</a:t>
            </a:r>
            <a:r>
              <a:rPr lang="en-US" sz="2100" dirty="0" smtClean="0"/>
              <a:t> </a:t>
            </a:r>
            <a:r>
              <a:rPr lang="en-US" sz="2100" dirty="0" err="1" smtClean="0"/>
              <a:t>vprašanje</a:t>
            </a:r>
            <a:r>
              <a:rPr lang="en-US" sz="2100" dirty="0" smtClean="0"/>
              <a:t>, </a:t>
            </a:r>
            <a:r>
              <a:rPr lang="en-US" sz="2100" dirty="0" err="1" smtClean="0"/>
              <a:t>kot</a:t>
            </a:r>
            <a:r>
              <a:rPr lang="en-US" sz="2100" dirty="0" smtClean="0"/>
              <a:t> je </a:t>
            </a:r>
            <a:r>
              <a:rPr lang="en-US" sz="2100" i="1" dirty="0" err="1" smtClean="0"/>
              <a:t>kdo</a:t>
            </a:r>
            <a:r>
              <a:rPr lang="en-US" sz="2100" i="1" dirty="0" smtClean="0"/>
              <a:t> je </a:t>
            </a:r>
            <a:r>
              <a:rPr lang="en-US" sz="2100" b="1" i="1" dirty="0" err="1" smtClean="0"/>
              <a:t>direktorica</a:t>
            </a:r>
            <a:r>
              <a:rPr lang="en-US" sz="2100" b="1" i="1" dirty="0" smtClean="0"/>
              <a:t> </a:t>
            </a:r>
            <a:r>
              <a:rPr lang="en-US" sz="2100" b="1" i="1" dirty="0" err="1" smtClean="0"/>
              <a:t>uprave</a:t>
            </a:r>
            <a:r>
              <a:rPr lang="en-US" sz="2100" b="1" i="1" dirty="0" smtClean="0"/>
              <a:t> </a:t>
            </a:r>
            <a:r>
              <a:rPr lang="en-US" sz="2100" dirty="0" smtClean="0"/>
              <a:t>in ne </a:t>
            </a:r>
            <a:r>
              <a:rPr lang="en-US" sz="2100" dirty="0" err="1" smtClean="0"/>
              <a:t>tudi</a:t>
            </a:r>
            <a:r>
              <a:rPr lang="en-US" sz="2100" dirty="0" smtClean="0"/>
              <a:t> </a:t>
            </a:r>
            <a:r>
              <a:rPr lang="en-US" sz="2100" dirty="0" err="1" smtClean="0"/>
              <a:t>na</a:t>
            </a:r>
            <a:r>
              <a:rPr lang="en-US" sz="2100" dirty="0" smtClean="0"/>
              <a:t> </a:t>
            </a:r>
            <a:r>
              <a:rPr lang="en-US" sz="2100" dirty="0" err="1" smtClean="0"/>
              <a:t>druge</a:t>
            </a:r>
            <a:r>
              <a:rPr lang="en-US" sz="2100" dirty="0"/>
              <a:t> </a:t>
            </a:r>
            <a:r>
              <a:rPr lang="en-US" sz="2100" dirty="0" err="1" smtClean="0"/>
              <a:t>oblike</a:t>
            </a:r>
            <a:r>
              <a:rPr lang="en-US" sz="2100" dirty="0" smtClean="0"/>
              <a:t> </a:t>
            </a:r>
            <a:r>
              <a:rPr lang="en-US" sz="2100" dirty="0" err="1" smtClean="0"/>
              <a:t>sklanjanja</a:t>
            </a:r>
            <a:r>
              <a:rPr lang="en-US" sz="2100" dirty="0" smtClean="0"/>
              <a:t> </a:t>
            </a:r>
            <a:r>
              <a:rPr lang="en-US" sz="2100" dirty="0" err="1" smtClean="0"/>
              <a:t>obeh</a:t>
            </a:r>
            <a:r>
              <a:rPr lang="en-US" sz="2100" dirty="0" smtClean="0"/>
              <a:t> </a:t>
            </a:r>
            <a:r>
              <a:rPr lang="en-US" sz="2100" dirty="0" err="1" smtClean="0"/>
              <a:t>besed</a:t>
            </a:r>
            <a:r>
              <a:rPr lang="en-US" sz="2100" dirty="0" smtClean="0"/>
              <a:t>.</a:t>
            </a:r>
            <a:endParaRPr lang="sl-SI" sz="2100" dirty="0" smtClean="0"/>
          </a:p>
          <a:p>
            <a:pPr indent="-342900">
              <a:lnSpc>
                <a:spcPct val="170000"/>
              </a:lnSpc>
            </a:pPr>
            <a:r>
              <a:rPr lang="sl-SI" sz="2100" dirty="0" smtClean="0"/>
              <a:t>Pravilno:</a:t>
            </a:r>
          </a:p>
          <a:p>
            <a:pPr marL="662940" lvl="2" indent="0">
              <a:buNone/>
            </a:pPr>
            <a:r>
              <a:rPr lang="sl-SI" sz="1900" b="1" dirty="0">
                <a:solidFill>
                  <a:schemeClr val="bg1">
                    <a:lumMod val="50000"/>
                  </a:schemeClr>
                </a:solidFill>
              </a:rPr>
              <a:t>PRAVILO</a:t>
            </a:r>
            <a:r>
              <a:rPr lang="en-US" sz="1900" b="1" dirty="0">
                <a:solidFill>
                  <a:schemeClr val="bg1">
                    <a:lumMod val="50000"/>
                  </a:schemeClr>
                </a:solidFill>
              </a:rPr>
              <a:t>: </a:t>
            </a:r>
            <a:endParaRPr lang="sl-SI" sz="1900" b="1" dirty="0">
              <a:solidFill>
                <a:schemeClr val="bg1">
                  <a:lumMod val="50000"/>
                </a:schemeClr>
              </a:solidFill>
            </a:endParaRPr>
          </a:p>
          <a:p>
            <a:pPr marL="662940" lvl="2" indent="0">
              <a:buNone/>
            </a:pPr>
            <a:r>
              <a:rPr lang="sl-SI" sz="1900" dirty="0" smtClean="0"/>
              <a:t>direktor</a:t>
            </a:r>
            <a:endParaRPr lang="sl-SI" sz="1900" dirty="0"/>
          </a:p>
          <a:p>
            <a:pPr marL="662940" lvl="2" indent="0">
              <a:buNone/>
            </a:pPr>
            <a:r>
              <a:rPr lang="sl-SI" sz="1900" b="1" dirty="0">
                <a:solidFill>
                  <a:schemeClr val="bg1">
                    <a:lumMod val="50000"/>
                  </a:schemeClr>
                </a:solidFill>
              </a:rPr>
              <a:t>IN</a:t>
            </a:r>
          </a:p>
          <a:p>
            <a:pPr marL="662940" lvl="2" indent="0">
              <a:buNone/>
            </a:pPr>
            <a:r>
              <a:rPr lang="sl-SI" sz="1900" dirty="0" smtClean="0"/>
              <a:t>uprav</a:t>
            </a:r>
            <a:endParaRPr lang="sl-SI" sz="1900" dirty="0"/>
          </a:p>
          <a:p>
            <a:pPr marL="297180" lvl="1" indent="0">
              <a:buNone/>
            </a:pPr>
            <a:endParaRPr lang="sl-S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POGOSTE NAPAKE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</p:spPr>
        <p:txBody>
          <a:bodyPr/>
          <a:lstStyle/>
          <a:p>
            <a:r>
              <a:rPr lang="sl-SI" dirty="0" smtClean="0"/>
              <a:t>Projekt Asistent, 25.7.2013 IJS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2129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9492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l-SI" sz="2000" i="1" dirty="0" smtClean="0"/>
              <a:t>Želimo odgovoriti na </a:t>
            </a:r>
            <a:r>
              <a:rPr lang="en-US" sz="2000" i="1" dirty="0" err="1" smtClean="0"/>
              <a:t>splošno</a:t>
            </a:r>
            <a:r>
              <a:rPr lang="en-US" sz="2000" i="1" dirty="0" smtClean="0"/>
              <a:t> </a:t>
            </a:r>
            <a:r>
              <a:rPr lang="sl-SI" sz="2000" i="1" dirty="0" smtClean="0"/>
              <a:t>vprašanje o </a:t>
            </a:r>
            <a:r>
              <a:rPr lang="en-US" sz="2000" i="1" dirty="0" err="1" smtClean="0"/>
              <a:t>občini</a:t>
            </a:r>
            <a:endParaRPr lang="sl-SI" sz="2000" i="1" dirty="0" smtClean="0"/>
          </a:p>
          <a:p>
            <a:pPr marL="0" indent="0">
              <a:buNone/>
            </a:pPr>
            <a:endParaRPr lang="sl-SI" sz="2000" dirty="0" smtClean="0"/>
          </a:p>
          <a:p>
            <a:pPr marL="0" indent="0">
              <a:buNone/>
            </a:pPr>
            <a:r>
              <a:rPr lang="sl-SI" sz="2000" b="1" dirty="0" smtClean="0">
                <a:solidFill>
                  <a:schemeClr val="bg1">
                    <a:lumMod val="50000"/>
                  </a:schemeClr>
                </a:solidFill>
              </a:rPr>
              <a:t>PRAVILO:</a:t>
            </a:r>
            <a:endParaRPr lang="sl-SI" sz="2000" b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 err="1" smtClean="0"/>
              <a:t>občin</a:t>
            </a:r>
            <a:endParaRPr lang="sl-SI" sz="2000" dirty="0" smtClean="0"/>
          </a:p>
          <a:p>
            <a:pPr marL="0" indent="0">
              <a:buNone/>
            </a:pPr>
            <a:endParaRPr lang="sl-SI" sz="2000" dirty="0"/>
          </a:p>
          <a:p>
            <a:pPr marL="0" indent="0">
              <a:buNone/>
            </a:pPr>
            <a:r>
              <a:rPr lang="sl-SI" sz="2000" b="1" dirty="0" smtClean="0">
                <a:solidFill>
                  <a:schemeClr val="bg1">
                    <a:lumMod val="50000"/>
                  </a:schemeClr>
                </a:solidFill>
              </a:rPr>
              <a:t>ODGOVOR:</a:t>
            </a:r>
          </a:p>
          <a:p>
            <a:pPr marL="0" indent="0">
              <a:buNone/>
            </a:pPr>
            <a:r>
              <a:rPr lang="sl-SI" sz="2000" dirty="0"/>
              <a:t>Občina Pivka leži na jugozahodu Slovenije, v notranjsko-kraški regiji, v katero uvrščamo tudi Postojno, Cerknico, Loško dolino, Divačo in Ilirsko Bistrico. Občina Pivka je </a:t>
            </a:r>
            <a:r>
              <a:rPr lang="en-US" sz="2000" dirty="0" smtClean="0"/>
              <a:t>…</a:t>
            </a:r>
            <a:endParaRPr lang="sl-SI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580112" y="1600200"/>
            <a:ext cx="2808312" cy="46935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dirty="0" err="1" smtClean="0"/>
              <a:t>Informacije</a:t>
            </a:r>
            <a:r>
              <a:rPr lang="en-US" dirty="0" smtClean="0"/>
              <a:t> o </a:t>
            </a:r>
            <a:r>
              <a:rPr lang="en-US" dirty="0" err="1" smtClean="0">
                <a:solidFill>
                  <a:srgbClr val="FF0000"/>
                </a:solidFill>
              </a:rPr>
              <a:t>občin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sl-SI" dirty="0" smtClean="0"/>
              <a:t>?</a:t>
            </a:r>
          </a:p>
          <a:p>
            <a:endParaRPr lang="sl-SI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en-US" dirty="0" err="1" smtClean="0"/>
              <a:t>Kakšen</a:t>
            </a:r>
            <a:r>
              <a:rPr lang="en-US" dirty="0" smtClean="0"/>
              <a:t> je </a:t>
            </a:r>
            <a:r>
              <a:rPr lang="en-US" dirty="0" err="1" smtClean="0"/>
              <a:t>naslov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občin</a:t>
            </a:r>
            <a:r>
              <a:rPr lang="en-US" dirty="0" err="1" smtClean="0"/>
              <a:t>e</a:t>
            </a:r>
            <a:r>
              <a:rPr lang="sl-SI" dirty="0" smtClean="0"/>
              <a:t>?</a:t>
            </a:r>
            <a:endParaRPr lang="en-US" dirty="0" smtClean="0"/>
          </a:p>
          <a:p>
            <a:endParaRPr lang="en-US" dirty="0"/>
          </a:p>
          <a:p>
            <a:pPr marL="285750" indent="-285750">
              <a:buFont typeface="Wingdings" pitchFamily="2" charset="2"/>
              <a:buChar char="ü"/>
            </a:pPr>
            <a:r>
              <a:rPr lang="en-US" dirty="0" err="1"/>
              <a:t>Kateri</a:t>
            </a:r>
            <a:r>
              <a:rPr lang="en-US" dirty="0" smtClean="0"/>
              <a:t> so </a:t>
            </a:r>
            <a:r>
              <a:rPr lang="en-US" dirty="0" err="1" smtClean="0">
                <a:solidFill>
                  <a:srgbClr val="FF0000"/>
                </a:solidFill>
              </a:rPr>
              <a:t>občin</a:t>
            </a:r>
            <a:r>
              <a:rPr lang="en-US" dirty="0" err="1" smtClean="0"/>
              <a:t>ski</a:t>
            </a:r>
            <a:r>
              <a:rPr lang="en-US" dirty="0" smtClean="0"/>
              <a:t> </a:t>
            </a:r>
            <a:r>
              <a:rPr lang="en-US" dirty="0" err="1"/>
              <a:t>prazniki</a:t>
            </a:r>
            <a:r>
              <a:rPr lang="en-US" dirty="0" smtClean="0"/>
              <a:t>?</a:t>
            </a:r>
          </a:p>
          <a:p>
            <a:pPr marL="285750" indent="-285750">
              <a:buFont typeface="Calibri" pitchFamily="34" charset="0"/>
              <a:buChar char="×"/>
            </a:pPr>
            <a:endParaRPr lang="en-US" dirty="0"/>
          </a:p>
          <a:p>
            <a:pPr marL="285750" indent="-285750">
              <a:buFont typeface="Wingdings" pitchFamily="2" charset="2"/>
              <a:buChar char="ü"/>
            </a:pPr>
            <a:r>
              <a:rPr lang="en-US" dirty="0" err="1" smtClean="0"/>
              <a:t>Kdo</a:t>
            </a:r>
            <a:r>
              <a:rPr lang="en-US" dirty="0" smtClean="0"/>
              <a:t> so </a:t>
            </a:r>
            <a:r>
              <a:rPr lang="en-US" dirty="0" err="1" smtClean="0">
                <a:solidFill>
                  <a:srgbClr val="FF0000"/>
                </a:solidFill>
              </a:rPr>
              <a:t>občin</a:t>
            </a:r>
            <a:r>
              <a:rPr lang="en-US" dirty="0" err="1" smtClean="0"/>
              <a:t>ski</a:t>
            </a:r>
            <a:r>
              <a:rPr lang="en-US" dirty="0" smtClean="0"/>
              <a:t> </a:t>
            </a:r>
            <a:r>
              <a:rPr lang="en-US" dirty="0" err="1" smtClean="0"/>
              <a:t>svetniki</a:t>
            </a:r>
            <a:r>
              <a:rPr lang="en-US" dirty="0" smtClean="0"/>
              <a:t>?</a:t>
            </a:r>
          </a:p>
          <a:p>
            <a:pPr marL="285750" indent="-285750">
              <a:buFont typeface="Wingdings" pitchFamily="2" charset="2"/>
              <a:buChar char="ü"/>
            </a:pPr>
            <a:endParaRPr lang="en-US" dirty="0"/>
          </a:p>
          <a:p>
            <a:pPr marL="285750" indent="-285750">
              <a:buFont typeface="Wingdings" pitchFamily="2" charset="2"/>
              <a:buChar char="ü"/>
            </a:pPr>
            <a:r>
              <a:rPr lang="en-US" dirty="0" err="1"/>
              <a:t>Kakšen</a:t>
            </a:r>
            <a:r>
              <a:rPr lang="en-US" dirty="0"/>
              <a:t> je </a:t>
            </a:r>
            <a:r>
              <a:rPr lang="en-US" dirty="0" err="1"/>
              <a:t>transakcijski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občin</a:t>
            </a:r>
            <a:r>
              <a:rPr lang="en-US" dirty="0" err="1"/>
              <a:t>e</a:t>
            </a:r>
            <a:r>
              <a:rPr lang="en-US" dirty="0"/>
              <a:t> </a:t>
            </a:r>
            <a:r>
              <a:rPr lang="en-US" dirty="0" err="1"/>
              <a:t>Pivka</a:t>
            </a:r>
            <a:r>
              <a:rPr lang="en-US" dirty="0" smtClean="0"/>
              <a:t>?</a:t>
            </a:r>
          </a:p>
          <a:p>
            <a:pPr marL="285750" indent="-285750">
              <a:buFont typeface="Wingdings" pitchFamily="2" charset="2"/>
              <a:buChar char="ü"/>
            </a:pPr>
            <a:endParaRPr lang="en-US" dirty="0"/>
          </a:p>
          <a:p>
            <a:pPr marL="285750" indent="-285750">
              <a:buFont typeface="Wingdings" pitchFamily="2" charset="2"/>
              <a:buChar char="ü"/>
            </a:pPr>
            <a:r>
              <a:rPr lang="en-US" dirty="0" err="1"/>
              <a:t>Povej</a:t>
            </a:r>
            <a:r>
              <a:rPr lang="en-US" dirty="0"/>
              <a:t> mi TRR </a:t>
            </a:r>
            <a:r>
              <a:rPr lang="en-US" dirty="0" err="1">
                <a:solidFill>
                  <a:srgbClr val="FF0000"/>
                </a:solidFill>
              </a:rPr>
              <a:t>občin</a:t>
            </a:r>
            <a:r>
              <a:rPr lang="en-US" dirty="0" err="1"/>
              <a:t>e</a:t>
            </a:r>
            <a:r>
              <a:rPr lang="en-US" dirty="0"/>
              <a:t>.</a:t>
            </a:r>
          </a:p>
          <a:p>
            <a:pPr marL="285750" indent="-285750">
              <a:buFont typeface="Calibri" pitchFamily="34" charset="0"/>
              <a:buChar char="×"/>
            </a:pPr>
            <a:endParaRPr lang="en-US" dirty="0"/>
          </a:p>
          <a:p>
            <a:pPr marL="285750" indent="-285750">
              <a:buFont typeface="Calibri" pitchFamily="34" charset="0"/>
              <a:buChar char="×"/>
            </a:pPr>
            <a:r>
              <a:rPr lang="en-US" dirty="0" err="1"/>
              <a:t>Kakšna</a:t>
            </a:r>
            <a:r>
              <a:rPr lang="en-US" dirty="0"/>
              <a:t> je </a:t>
            </a:r>
            <a:r>
              <a:rPr lang="en-US" dirty="0" err="1"/>
              <a:t>številka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 smtClean="0"/>
              <a:t>?</a:t>
            </a:r>
            <a:endParaRPr lang="en-US" dirty="0"/>
          </a:p>
          <a:p>
            <a:pPr marL="285750" indent="-285750">
              <a:buFont typeface="Wingdings" pitchFamily="2" charset="2"/>
              <a:buChar char="ü"/>
            </a:pPr>
            <a:endParaRPr lang="en-US" dirty="0"/>
          </a:p>
          <a:p>
            <a:pPr marL="285750" indent="-285750">
              <a:buFont typeface="Wingdings" pitchFamily="2" charset="2"/>
              <a:buChar char="ü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80112" y="1600200"/>
            <a:ext cx="2808312" cy="46935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Informacije</a:t>
            </a:r>
            <a:r>
              <a:rPr lang="en-US" dirty="0" smtClean="0">
                <a:solidFill>
                  <a:schemeClr val="tx1"/>
                </a:solidFill>
              </a:rPr>
              <a:t> o </a:t>
            </a:r>
            <a:r>
              <a:rPr lang="en-US" dirty="0" err="1" smtClean="0">
                <a:solidFill>
                  <a:schemeClr val="tx1"/>
                </a:solidFill>
              </a:rPr>
              <a:t>občini</a:t>
            </a:r>
            <a:r>
              <a:rPr lang="sl-SI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itchFamily="34" charset="0"/>
              <a:buChar char="•"/>
            </a:pPr>
            <a:endParaRPr lang="sl-SI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Kakšen</a:t>
            </a:r>
            <a:r>
              <a:rPr lang="en-US" dirty="0" smtClean="0">
                <a:solidFill>
                  <a:schemeClr val="tx1"/>
                </a:solidFill>
              </a:rPr>
              <a:t> je </a:t>
            </a:r>
            <a:r>
              <a:rPr lang="en-US" dirty="0" err="1" smtClean="0">
                <a:solidFill>
                  <a:schemeClr val="tx1"/>
                </a:solidFill>
              </a:rPr>
              <a:t>naslov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občine</a:t>
            </a:r>
            <a:r>
              <a:rPr lang="sl-SI" dirty="0" smtClean="0">
                <a:solidFill>
                  <a:schemeClr val="tx1"/>
                </a:solidFill>
              </a:rPr>
              <a:t>?</a:t>
            </a:r>
            <a:endParaRPr lang="en-US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Kateri</a:t>
            </a:r>
            <a:r>
              <a:rPr lang="en-US" dirty="0" smtClean="0">
                <a:solidFill>
                  <a:schemeClr val="tx1"/>
                </a:solidFill>
              </a:rPr>
              <a:t> so </a:t>
            </a:r>
            <a:r>
              <a:rPr lang="en-US" dirty="0" err="1" smtClean="0">
                <a:solidFill>
                  <a:schemeClr val="tx1"/>
                </a:solidFill>
              </a:rPr>
              <a:t>občinski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prazniki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Kdo</a:t>
            </a:r>
            <a:r>
              <a:rPr lang="en-US" dirty="0" smtClean="0">
                <a:solidFill>
                  <a:schemeClr val="tx1"/>
                </a:solidFill>
              </a:rPr>
              <a:t> so </a:t>
            </a:r>
            <a:r>
              <a:rPr lang="en-US" dirty="0" err="1" smtClean="0">
                <a:solidFill>
                  <a:schemeClr val="tx1"/>
                </a:solidFill>
              </a:rPr>
              <a:t>občinski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svetniki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Kakšen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transakcijski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račun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občine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Pivka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Povej</a:t>
            </a:r>
            <a:r>
              <a:rPr lang="en-US" dirty="0">
                <a:solidFill>
                  <a:schemeClr val="tx1"/>
                </a:solidFill>
              </a:rPr>
              <a:t> mi TRR </a:t>
            </a:r>
            <a:r>
              <a:rPr lang="en-US" dirty="0" err="1">
                <a:solidFill>
                  <a:schemeClr val="tx1"/>
                </a:solidFill>
              </a:rPr>
              <a:t>občine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Kakšna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številka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računa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</p:spPr>
        <p:txBody>
          <a:bodyPr/>
          <a:lstStyle/>
          <a:p>
            <a:r>
              <a:rPr lang="sl-SI" dirty="0" smtClean="0"/>
              <a:t>Projekt Asistent, 25.7.2013 IJS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2461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6562</TotalTime>
  <Words>1125</Words>
  <Application>Microsoft Office PowerPoint</Application>
  <PresentationFormat>On-screen Show (4:3)</PresentationFormat>
  <Paragraphs>332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Adjacency</vt:lpstr>
      <vt:lpstr>Delavnica Projekta Asistent Virtualni asistent za občine in društva</vt:lpstr>
      <vt:lpstr>PISANJE PRAVIL</vt:lpstr>
      <vt:lpstr>ENOSTAVNA PRAVILA</vt:lpstr>
      <vt:lpstr>SESTAVLJENA PRAVILA</vt:lpstr>
      <vt:lpstr>POSEBNOSTI</vt:lpstr>
      <vt:lpstr>POSEBNOSTI</vt:lpstr>
      <vt:lpstr>POGOSTE NAPAKE</vt:lpstr>
      <vt:lpstr>POGOSTE NAPAKE</vt:lpstr>
      <vt:lpstr>Primer</vt:lpstr>
      <vt:lpstr>Primer</vt:lpstr>
      <vt:lpstr>Primer</vt:lpstr>
      <vt:lpstr>Primer</vt:lpstr>
      <vt:lpstr>Primer</vt:lpstr>
      <vt:lpstr>Primer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Asistent</dc:title>
  <dc:creator>Damjan</dc:creator>
  <cp:lastModifiedBy>Ales</cp:lastModifiedBy>
  <cp:revision>192</cp:revision>
  <dcterms:created xsi:type="dcterms:W3CDTF">2013-01-18T11:35:02Z</dcterms:created>
  <dcterms:modified xsi:type="dcterms:W3CDTF">2013-07-25T15:41:11Z</dcterms:modified>
</cp:coreProperties>
</file>