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2"/>
  </p:notesMasterIdLst>
  <p:sldIdLst>
    <p:sldId id="256" r:id="rId2"/>
    <p:sldId id="282" r:id="rId3"/>
    <p:sldId id="283" r:id="rId4"/>
    <p:sldId id="281" r:id="rId5"/>
    <p:sldId id="285" r:id="rId6"/>
    <p:sldId id="270" r:id="rId7"/>
    <p:sldId id="284" r:id="rId8"/>
    <p:sldId id="286" r:id="rId9"/>
    <p:sldId id="272" r:id="rId10"/>
    <p:sldId id="280" r:id="rId1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zi" initials="M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7" autoAdjust="0"/>
  </p:normalViewPr>
  <p:slideViewPr>
    <p:cSldViewPr>
      <p:cViewPr>
        <p:scale>
          <a:sx n="100" d="100"/>
          <a:sy n="100" d="100"/>
        </p:scale>
        <p:origin x="-1932" y="-6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2A723-366E-4747-AC98-BE769E50281C}" type="datetimeFigureOut">
              <a:rPr lang="en-US" smtClean="0"/>
              <a:t>7/25/2013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FF43D-8307-47C5-A8D7-621EF4407193}" type="slidenum">
              <a:rPr lang="en-US" smtClean="0"/>
              <a:t>‹#›</a:t>
            </a:fld>
            <a:endParaRPr lang="en-US"/>
          </a:p>
        </p:txBody>
      </p:sp>
    </p:spTree>
    <p:extLst>
      <p:ext uri="{BB962C8B-B14F-4D97-AF65-F5344CB8AC3E}">
        <p14:creationId xmlns:p14="http://schemas.microsoft.com/office/powerpoint/2010/main" val="69458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6CEDCE-027B-4698-9560-9511ED3CB9E8}" type="datetime1">
              <a:rPr lang="sl-SI" smtClean="0"/>
              <a:t>25.7.2013</a:t>
            </a:fld>
            <a:endParaRPr lang="sl-SI"/>
          </a:p>
        </p:txBody>
      </p:sp>
      <p:sp>
        <p:nvSpPr>
          <p:cNvPr id="5" name="Footer Placeholder 4"/>
          <p:cNvSpPr>
            <a:spLocks noGrp="1"/>
          </p:cNvSpPr>
          <p:nvPr>
            <p:ph type="ftr" sz="quarter" idx="11"/>
          </p:nvPr>
        </p:nvSpPr>
        <p:spPr/>
        <p:txBody>
          <a:bodyPr/>
          <a:lstStyle/>
          <a:p>
            <a:r>
              <a:rPr lang="sl-SI" smtClean="0"/>
              <a:t>Projekt Asistent, 25.7.2013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1AC9E-B47E-4F26-91F4-DBCD91E34185}" type="datetime1">
              <a:rPr lang="sl-SI" smtClean="0"/>
              <a:t>25.7.2013</a:t>
            </a:fld>
            <a:endParaRPr lang="sl-SI"/>
          </a:p>
        </p:txBody>
      </p:sp>
      <p:sp>
        <p:nvSpPr>
          <p:cNvPr id="5" name="Footer Placeholder 4"/>
          <p:cNvSpPr>
            <a:spLocks noGrp="1"/>
          </p:cNvSpPr>
          <p:nvPr>
            <p:ph type="ftr" sz="quarter" idx="11"/>
          </p:nvPr>
        </p:nvSpPr>
        <p:spPr/>
        <p:txBody>
          <a:bodyPr/>
          <a:lstStyle/>
          <a:p>
            <a:r>
              <a:rPr lang="sl-SI" smtClean="0"/>
              <a:t>Projekt Asistent, 25.7.2013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E4D4F-8739-4F61-977E-0EE5002E749C}" type="datetime1">
              <a:rPr lang="sl-SI" smtClean="0"/>
              <a:t>25.7.2013</a:t>
            </a:fld>
            <a:endParaRPr lang="sl-SI"/>
          </a:p>
        </p:txBody>
      </p:sp>
      <p:sp>
        <p:nvSpPr>
          <p:cNvPr id="5" name="Footer Placeholder 4"/>
          <p:cNvSpPr>
            <a:spLocks noGrp="1"/>
          </p:cNvSpPr>
          <p:nvPr>
            <p:ph type="ftr" sz="quarter" idx="11"/>
          </p:nvPr>
        </p:nvSpPr>
        <p:spPr/>
        <p:txBody>
          <a:bodyPr/>
          <a:lstStyle/>
          <a:p>
            <a:r>
              <a:rPr lang="sl-SI" smtClean="0"/>
              <a:t>Projekt Asistent, 25.7.2013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999E9-D99D-4F5F-BC3C-161CC6B954B1}" type="datetime1">
              <a:rPr lang="sl-SI" smtClean="0"/>
              <a:t>25.7.2013</a:t>
            </a:fld>
            <a:endParaRPr lang="sl-SI"/>
          </a:p>
        </p:txBody>
      </p:sp>
      <p:sp>
        <p:nvSpPr>
          <p:cNvPr id="5" name="Footer Placeholder 4"/>
          <p:cNvSpPr>
            <a:spLocks noGrp="1"/>
          </p:cNvSpPr>
          <p:nvPr>
            <p:ph type="ftr" sz="quarter" idx="11"/>
          </p:nvPr>
        </p:nvSpPr>
        <p:spPr/>
        <p:txBody>
          <a:bodyPr/>
          <a:lstStyle/>
          <a:p>
            <a:r>
              <a:rPr lang="sl-SI" smtClean="0"/>
              <a:t>Projekt Asistent, 25.7.2013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D8433-D241-4D2C-87FE-E1B35DA848AD}" type="datetime1">
              <a:rPr lang="sl-SI" smtClean="0"/>
              <a:t>25.7.2013</a:t>
            </a:fld>
            <a:endParaRPr lang="sl-SI"/>
          </a:p>
        </p:txBody>
      </p:sp>
      <p:sp>
        <p:nvSpPr>
          <p:cNvPr id="5" name="Footer Placeholder 4"/>
          <p:cNvSpPr>
            <a:spLocks noGrp="1"/>
          </p:cNvSpPr>
          <p:nvPr>
            <p:ph type="ftr" sz="quarter" idx="11"/>
          </p:nvPr>
        </p:nvSpPr>
        <p:spPr/>
        <p:txBody>
          <a:bodyPr/>
          <a:lstStyle/>
          <a:p>
            <a:r>
              <a:rPr lang="sl-SI" smtClean="0"/>
              <a:t>Projekt Asistent, 25.7.2013 IJS</a:t>
            </a:r>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C95BF6-3AED-4514-B016-95EE86E3B6DF}" type="datetime1">
              <a:rPr lang="sl-SI" smtClean="0"/>
              <a:t>25.7.2013</a:t>
            </a:fld>
            <a:endParaRPr lang="sl-SI"/>
          </a:p>
        </p:txBody>
      </p:sp>
      <p:sp>
        <p:nvSpPr>
          <p:cNvPr id="6" name="Footer Placeholder 5"/>
          <p:cNvSpPr>
            <a:spLocks noGrp="1"/>
          </p:cNvSpPr>
          <p:nvPr>
            <p:ph type="ftr" sz="quarter" idx="11"/>
          </p:nvPr>
        </p:nvSpPr>
        <p:spPr/>
        <p:txBody>
          <a:bodyPr/>
          <a:lstStyle/>
          <a:p>
            <a:r>
              <a:rPr lang="sl-SI" smtClean="0"/>
              <a:t>Projekt Asistent, 25.7.2013 IJS</a:t>
            </a:r>
            <a:endParaRPr lang="sl-SI"/>
          </a:p>
        </p:txBody>
      </p:sp>
      <p:sp>
        <p:nvSpPr>
          <p:cNvPr id="7" name="Slide Number Placeholder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846760-F964-49E3-BB49-F0584F7CB729}" type="datetime1">
              <a:rPr lang="sl-SI" smtClean="0"/>
              <a:t>25.7.2013</a:t>
            </a:fld>
            <a:endParaRPr lang="sl-SI"/>
          </a:p>
        </p:txBody>
      </p:sp>
      <p:sp>
        <p:nvSpPr>
          <p:cNvPr id="8" name="Footer Placeholder 7"/>
          <p:cNvSpPr>
            <a:spLocks noGrp="1"/>
          </p:cNvSpPr>
          <p:nvPr>
            <p:ph type="ftr" sz="quarter" idx="11"/>
          </p:nvPr>
        </p:nvSpPr>
        <p:spPr/>
        <p:txBody>
          <a:bodyPr/>
          <a:lstStyle/>
          <a:p>
            <a:r>
              <a:rPr lang="sl-SI" smtClean="0"/>
              <a:t>Projekt Asistent, 25.7.2013 IJS</a:t>
            </a:r>
            <a:endParaRPr lang="sl-SI"/>
          </a:p>
        </p:txBody>
      </p:sp>
      <p:sp>
        <p:nvSpPr>
          <p:cNvPr id="9" name="Slide Number Placeholder 8"/>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62F5EE-C601-47A6-9280-FA5FD934B212}" type="datetime1">
              <a:rPr lang="sl-SI" smtClean="0"/>
              <a:t>25.7.2013</a:t>
            </a:fld>
            <a:endParaRPr lang="sl-SI"/>
          </a:p>
        </p:txBody>
      </p:sp>
      <p:sp>
        <p:nvSpPr>
          <p:cNvPr id="4" name="Footer Placeholder 3"/>
          <p:cNvSpPr>
            <a:spLocks noGrp="1"/>
          </p:cNvSpPr>
          <p:nvPr>
            <p:ph type="ftr" sz="quarter" idx="11"/>
          </p:nvPr>
        </p:nvSpPr>
        <p:spPr/>
        <p:txBody>
          <a:bodyPr/>
          <a:lstStyle/>
          <a:p>
            <a:r>
              <a:rPr lang="sl-SI" smtClean="0"/>
              <a:t>Projekt Asistent, 25.7.2013 IJS</a:t>
            </a:r>
            <a:endParaRPr lang="sl-SI"/>
          </a:p>
        </p:txBody>
      </p:sp>
      <p:sp>
        <p:nvSpPr>
          <p:cNvPr id="5" name="Slide Number Placeholder 4"/>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EFBF0-C62B-4C47-A39B-D294C43C38CF}" type="datetime1">
              <a:rPr lang="sl-SI" smtClean="0"/>
              <a:t>25.7.2013</a:t>
            </a:fld>
            <a:endParaRPr lang="sl-SI"/>
          </a:p>
        </p:txBody>
      </p:sp>
      <p:sp>
        <p:nvSpPr>
          <p:cNvPr id="3" name="Footer Placeholder 2"/>
          <p:cNvSpPr>
            <a:spLocks noGrp="1"/>
          </p:cNvSpPr>
          <p:nvPr>
            <p:ph type="ftr" sz="quarter" idx="11"/>
          </p:nvPr>
        </p:nvSpPr>
        <p:spPr/>
        <p:txBody>
          <a:bodyPr/>
          <a:lstStyle/>
          <a:p>
            <a:r>
              <a:rPr lang="sl-SI" smtClean="0"/>
              <a:t>Projekt Asistent, 25.7.2013 IJS</a:t>
            </a:r>
            <a:endParaRPr lang="sl-SI"/>
          </a:p>
        </p:txBody>
      </p:sp>
      <p:sp>
        <p:nvSpPr>
          <p:cNvPr id="4" name="Slide Number Placeholder 3"/>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09BF7-C8D0-419A-A705-241D729F6175}" type="datetime1">
              <a:rPr lang="sl-SI" smtClean="0"/>
              <a:t>25.7.2013</a:t>
            </a:fld>
            <a:endParaRPr lang="sl-SI"/>
          </a:p>
        </p:txBody>
      </p:sp>
      <p:sp>
        <p:nvSpPr>
          <p:cNvPr id="6" name="Footer Placeholder 5"/>
          <p:cNvSpPr>
            <a:spLocks noGrp="1"/>
          </p:cNvSpPr>
          <p:nvPr>
            <p:ph type="ftr" sz="quarter" idx="11"/>
          </p:nvPr>
        </p:nvSpPr>
        <p:spPr/>
        <p:txBody>
          <a:bodyPr/>
          <a:lstStyle/>
          <a:p>
            <a:r>
              <a:rPr lang="sl-SI" smtClean="0"/>
              <a:t>Projekt Asistent, 25.7.2013 IJS</a:t>
            </a:r>
            <a:endParaRPr lang="sl-SI"/>
          </a:p>
        </p:txBody>
      </p:sp>
      <p:sp>
        <p:nvSpPr>
          <p:cNvPr id="7" name="Slide Number Placeholder 6"/>
          <p:cNvSpPr>
            <a:spLocks noGrp="1"/>
          </p:cNvSpPr>
          <p:nvPr>
            <p:ph type="sldNum" sz="quarter" idx="12"/>
          </p:nvPr>
        </p:nvSpPr>
        <p:spPr/>
        <p:txBody>
          <a:bodyPr/>
          <a:lstStyle/>
          <a:p>
            <a:fld id="{310E4FF0-FB62-447E-B38E-C828BC14EB03}" type="slidenum">
              <a:rPr lang="sl-SI" smtClean="0"/>
              <a:t>‹#›</a:t>
            </a:fld>
            <a:endParaRPr lang="sl-SI"/>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5DCA217-D5EA-4922-871A-06B326C1B484}" type="datetime1">
              <a:rPr lang="sl-SI" smtClean="0"/>
              <a:t>25.7.2013</a:t>
            </a:fld>
            <a:endParaRPr lang="sl-SI"/>
          </a:p>
        </p:txBody>
      </p:sp>
      <p:sp>
        <p:nvSpPr>
          <p:cNvPr id="9" name="Slide Number Placeholder 8"/>
          <p:cNvSpPr>
            <a:spLocks noGrp="1"/>
          </p:cNvSpPr>
          <p:nvPr>
            <p:ph type="sldNum" sz="quarter" idx="11"/>
          </p:nvPr>
        </p:nvSpPr>
        <p:spPr/>
        <p:txBody>
          <a:bodyPr/>
          <a:lstStyle/>
          <a:p>
            <a:fld id="{310E4FF0-FB62-447E-B38E-C828BC14EB03}" type="slidenum">
              <a:rPr lang="sl-SI" smtClean="0"/>
              <a:t>‹#›</a:t>
            </a:fld>
            <a:endParaRPr lang="sl-SI"/>
          </a:p>
        </p:txBody>
      </p:sp>
      <p:sp>
        <p:nvSpPr>
          <p:cNvPr id="10" name="Footer Placeholder 9"/>
          <p:cNvSpPr>
            <a:spLocks noGrp="1"/>
          </p:cNvSpPr>
          <p:nvPr>
            <p:ph type="ftr" sz="quarter" idx="12"/>
          </p:nvPr>
        </p:nvSpPr>
        <p:spPr/>
        <p:txBody>
          <a:bodyPr/>
          <a:lstStyle/>
          <a:p>
            <a:r>
              <a:rPr lang="sl-SI" smtClean="0"/>
              <a:t>Projekt Asistent, 25.7.2013 IJS</a:t>
            </a:r>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10E4FF0-FB62-447E-B38E-C828BC14EB03}" type="slidenum">
              <a:rPr lang="sl-SI" smtClean="0"/>
              <a:t>‹#›</a:t>
            </a:fld>
            <a:endParaRPr lang="sl-SI"/>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sl-SI" smtClean="0"/>
              <a:t>Projekt Asistent, 25.7.2013 IJS</a:t>
            </a:r>
            <a:endParaRPr lang="sl-SI"/>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9D9720C-29AE-427F-B7E4-52B30287BA1E}" type="datetime1">
              <a:rPr lang="sl-SI" smtClean="0"/>
              <a:t>25.7.2013</a:t>
            </a:fld>
            <a:endParaRPr lang="sl-SI"/>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lukagams@gmail.com" TargetMode="External"/><Relationship Id="rId3" Type="http://schemas.openxmlformats.org/officeDocument/2006/relationships/hyperlink" Target="mailto:matjaz.gams@ijs.si" TargetMode="External"/><Relationship Id="rId7" Type="http://schemas.openxmlformats.org/officeDocument/2006/relationships/hyperlink" Target="mailto:bogdan.pogorelc@ijs.si" TargetMode="External"/><Relationship Id="rId2" Type="http://schemas.openxmlformats.org/officeDocument/2006/relationships/hyperlink" Target="http://projekt-asistent.si/" TargetMode="External"/><Relationship Id="rId1" Type="http://schemas.openxmlformats.org/officeDocument/2006/relationships/slideLayout" Target="../slideLayouts/slideLayout2.xml"/><Relationship Id="rId6" Type="http://schemas.openxmlformats.org/officeDocument/2006/relationships/hyperlink" Target="mailto:vesna.koricki-spetic@ijs.si" TargetMode="External"/><Relationship Id="rId5" Type="http://schemas.openxmlformats.org/officeDocument/2006/relationships/hyperlink" Target="mailto:ales.tavcar@ijs.si" TargetMode="External"/><Relationship Id="rId4" Type="http://schemas.openxmlformats.org/officeDocument/2006/relationships/hyperlink" Target="mailto:damjan.kuznar@ijs.s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554907"/>
            <a:ext cx="7543800" cy="2593975"/>
          </a:xfrm>
        </p:spPr>
        <p:txBody>
          <a:bodyPr>
            <a:normAutofit/>
          </a:bodyPr>
          <a:lstStyle/>
          <a:p>
            <a:r>
              <a:rPr lang="sl-SI" sz="5400" dirty="0" smtClean="0"/>
              <a:t>Delavnica</a:t>
            </a:r>
            <a:r>
              <a:rPr lang="sl-SI" dirty="0" smtClean="0"/>
              <a:t/>
            </a:r>
            <a:br>
              <a:rPr lang="sl-SI" dirty="0" smtClean="0"/>
            </a:br>
            <a:r>
              <a:rPr lang="en-US" dirty="0" err="1" smtClean="0"/>
              <a:t>Projekt</a:t>
            </a:r>
            <a:r>
              <a:rPr lang="sl-SI" dirty="0" smtClean="0"/>
              <a:t>a</a:t>
            </a:r>
            <a:r>
              <a:rPr lang="en-US" dirty="0" smtClean="0"/>
              <a:t> </a:t>
            </a:r>
            <a:r>
              <a:rPr lang="en-US" dirty="0" err="1" smtClean="0"/>
              <a:t>Asistent</a:t>
            </a:r>
            <a:r>
              <a:rPr lang="en-US" dirty="0" smtClean="0"/>
              <a:t/>
            </a:r>
            <a:br>
              <a:rPr lang="en-US" dirty="0" smtClean="0"/>
            </a:br>
            <a:r>
              <a:rPr lang="en-US" sz="2800" i="1" dirty="0" err="1" smtClean="0">
                <a:solidFill>
                  <a:schemeClr val="tx1">
                    <a:lumMod val="50000"/>
                    <a:lumOff val="50000"/>
                  </a:schemeClr>
                </a:solidFill>
                <a:latin typeface="Adobe Garamond Pro" pitchFamily="18" charset="-18"/>
              </a:rPr>
              <a:t>Virtualni</a:t>
            </a:r>
            <a:r>
              <a:rPr lang="en-US" sz="2800" i="1" dirty="0" smtClean="0">
                <a:solidFill>
                  <a:schemeClr val="tx1">
                    <a:lumMod val="50000"/>
                    <a:lumOff val="50000"/>
                  </a:schemeClr>
                </a:solidFill>
                <a:latin typeface="Adobe Garamond Pro" pitchFamily="18" charset="-18"/>
              </a:rPr>
              <a:t> </a:t>
            </a:r>
            <a:r>
              <a:rPr lang="en-US" sz="2800" i="1" dirty="0" err="1" smtClean="0">
                <a:solidFill>
                  <a:schemeClr val="tx1">
                    <a:lumMod val="50000"/>
                    <a:lumOff val="50000"/>
                  </a:schemeClr>
                </a:solidFill>
                <a:latin typeface="Adobe Garamond Pro" pitchFamily="18" charset="-18"/>
              </a:rPr>
              <a:t>asistent</a:t>
            </a:r>
            <a:r>
              <a:rPr lang="en-US" sz="2800" i="1" dirty="0" smtClean="0">
                <a:solidFill>
                  <a:schemeClr val="tx1">
                    <a:lumMod val="50000"/>
                    <a:lumOff val="50000"/>
                  </a:schemeClr>
                </a:solidFill>
                <a:latin typeface="Adobe Garamond Pro" pitchFamily="18" charset="-18"/>
              </a:rPr>
              <a:t> </a:t>
            </a:r>
            <a:r>
              <a:rPr lang="en-US" sz="2800" i="1" dirty="0" err="1" smtClean="0">
                <a:solidFill>
                  <a:schemeClr val="tx1">
                    <a:lumMod val="50000"/>
                    <a:lumOff val="50000"/>
                  </a:schemeClr>
                </a:solidFill>
                <a:latin typeface="Adobe Garamond Pro" pitchFamily="18" charset="-18"/>
              </a:rPr>
              <a:t>za</a:t>
            </a:r>
            <a:r>
              <a:rPr lang="en-US" sz="2800" i="1" dirty="0" smtClean="0">
                <a:solidFill>
                  <a:schemeClr val="tx1">
                    <a:lumMod val="50000"/>
                    <a:lumOff val="50000"/>
                  </a:schemeClr>
                </a:solidFill>
                <a:latin typeface="Adobe Garamond Pro" pitchFamily="18" charset="-18"/>
              </a:rPr>
              <a:t> </a:t>
            </a:r>
            <a:r>
              <a:rPr lang="en-US" sz="2800" i="1" dirty="0" err="1" smtClean="0">
                <a:solidFill>
                  <a:schemeClr val="tx1">
                    <a:lumMod val="50000"/>
                    <a:lumOff val="50000"/>
                  </a:schemeClr>
                </a:solidFill>
                <a:latin typeface="Adobe Garamond Pro" pitchFamily="18" charset="-18"/>
              </a:rPr>
              <a:t>občine</a:t>
            </a:r>
            <a:r>
              <a:rPr lang="en-US" sz="2800" i="1" dirty="0" smtClean="0">
                <a:solidFill>
                  <a:schemeClr val="tx1">
                    <a:lumMod val="50000"/>
                    <a:lumOff val="50000"/>
                  </a:schemeClr>
                </a:solidFill>
                <a:latin typeface="Adobe Garamond Pro" pitchFamily="18" charset="-18"/>
              </a:rPr>
              <a:t> in </a:t>
            </a:r>
            <a:r>
              <a:rPr lang="en-US" sz="2800" i="1" dirty="0" err="1" smtClean="0">
                <a:solidFill>
                  <a:schemeClr val="tx1">
                    <a:lumMod val="50000"/>
                    <a:lumOff val="50000"/>
                  </a:schemeClr>
                </a:solidFill>
                <a:latin typeface="Adobe Garamond Pro" pitchFamily="18" charset="-18"/>
              </a:rPr>
              <a:t>društva</a:t>
            </a:r>
            <a:endParaRPr lang="en-US" i="1" dirty="0">
              <a:solidFill>
                <a:schemeClr val="tx1">
                  <a:lumMod val="50000"/>
                  <a:lumOff val="50000"/>
                </a:schemeClr>
              </a:solidFill>
              <a:latin typeface="Adobe Garamond Pro" pitchFamily="18" charset="-18"/>
            </a:endParaRPr>
          </a:p>
        </p:txBody>
      </p:sp>
      <p:sp>
        <p:nvSpPr>
          <p:cNvPr id="3" name="Subtitle 2"/>
          <p:cNvSpPr>
            <a:spLocks noGrp="1"/>
          </p:cNvSpPr>
          <p:nvPr>
            <p:ph type="subTitle" idx="1"/>
          </p:nvPr>
        </p:nvSpPr>
        <p:spPr>
          <a:xfrm>
            <a:off x="755576" y="4581128"/>
            <a:ext cx="6461760" cy="1066800"/>
          </a:xfrm>
        </p:spPr>
        <p:txBody>
          <a:bodyPr>
            <a:noAutofit/>
          </a:bodyPr>
          <a:lstStyle/>
          <a:p>
            <a:r>
              <a:rPr lang="sl-SI" sz="1600" dirty="0" smtClean="0"/>
              <a:t>Prof. dr. Matjaž Gams</a:t>
            </a:r>
          </a:p>
          <a:p>
            <a:r>
              <a:rPr lang="sl-SI" sz="1600" dirty="0" smtClean="0"/>
              <a:t>Vodja odseka E9 na IJS in strokovni vodja projekta Asistent</a:t>
            </a:r>
            <a:endParaRPr lang="en-US" sz="1600" dirty="0" smtClean="0"/>
          </a:p>
          <a:p>
            <a:r>
              <a:rPr lang="en-US" sz="1600" dirty="0" err="1" smtClean="0"/>
              <a:t>Institut</a:t>
            </a:r>
            <a:r>
              <a:rPr lang="en-US" sz="1600" dirty="0" smtClean="0"/>
              <a:t> “</a:t>
            </a:r>
            <a:r>
              <a:rPr lang="en-US" sz="1600" dirty="0" err="1" smtClean="0"/>
              <a:t>Jožef</a:t>
            </a:r>
            <a:r>
              <a:rPr lang="en-US" sz="1600" dirty="0" smtClean="0"/>
              <a:t> Stefan”</a:t>
            </a:r>
            <a:endParaRPr lang="en-US" sz="1600" dirty="0"/>
          </a:p>
        </p:txBody>
      </p:sp>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7" name="Slide Number Placeholder 6"/>
          <p:cNvSpPr>
            <a:spLocks noGrp="1"/>
          </p:cNvSpPr>
          <p:nvPr>
            <p:ph type="sldNum" sz="quarter" idx="12"/>
          </p:nvPr>
        </p:nvSpPr>
        <p:spPr/>
        <p:txBody>
          <a:bodyPr/>
          <a:lstStyle/>
          <a:p>
            <a:fld id="{310E4FF0-FB62-447E-B38E-C828BC14EB03}" type="slidenum">
              <a:rPr lang="sl-SI" smtClean="0"/>
              <a:t>1</a:t>
            </a:fld>
            <a:endParaRPr lang="sl-SI"/>
          </a:p>
        </p:txBody>
      </p:sp>
      <p:pic>
        <p:nvPicPr>
          <p:cNvPr id="5" name="Picture 4" descr="MIZKS_glava2"/>
          <p:cNvPicPr/>
          <p:nvPr/>
        </p:nvPicPr>
        <p:blipFill>
          <a:blip r:embed="rId2">
            <a:extLst>
              <a:ext uri="{28A0092B-C50C-407E-A947-70E740481C1C}">
                <a14:useLocalDpi xmlns:a14="http://schemas.microsoft.com/office/drawing/2010/main" val="0"/>
              </a:ext>
            </a:extLst>
          </a:blip>
          <a:srcRect/>
          <a:stretch>
            <a:fillRect/>
          </a:stretch>
        </p:blipFill>
        <p:spPr bwMode="auto">
          <a:xfrm>
            <a:off x="2481263" y="116632"/>
            <a:ext cx="4181475" cy="561975"/>
          </a:xfrm>
          <a:prstGeom prst="rect">
            <a:avLst/>
          </a:prstGeom>
          <a:noFill/>
          <a:ln>
            <a:noFill/>
          </a:ln>
        </p:spPr>
      </p:pic>
      <p:sp>
        <p:nvSpPr>
          <p:cNvPr id="6" name="Subtitle 2"/>
          <p:cNvSpPr txBox="1">
            <a:spLocks/>
          </p:cNvSpPr>
          <p:nvPr/>
        </p:nvSpPr>
        <p:spPr>
          <a:xfrm>
            <a:off x="1371600" y="678607"/>
            <a:ext cx="64008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dirty="0" err="1" smtClean="0">
                <a:solidFill>
                  <a:schemeClr val="tx1">
                    <a:lumMod val="65000"/>
                    <a:lumOff val="35000"/>
                  </a:schemeClr>
                </a:solidFill>
              </a:rPr>
              <a:t>Javni</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razpis</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za</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sofinanciranje</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projektov</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razvoja</a:t>
            </a:r>
            <a:r>
              <a:rPr lang="en-US" sz="1200" dirty="0" smtClean="0">
                <a:solidFill>
                  <a:schemeClr val="tx1">
                    <a:lumMod val="65000"/>
                    <a:lumOff val="35000"/>
                  </a:schemeClr>
                </a:solidFill>
              </a:rPr>
              <a:t> e-</a:t>
            </a:r>
            <a:r>
              <a:rPr lang="en-US" sz="1200" dirty="0" err="1" smtClean="0">
                <a:solidFill>
                  <a:schemeClr val="tx1">
                    <a:lumMod val="65000"/>
                    <a:lumOff val="35000"/>
                  </a:schemeClr>
                </a:solidFill>
              </a:rPr>
              <a:t>storitev</a:t>
            </a:r>
            <a:r>
              <a:rPr lang="en-US" sz="1200" dirty="0" smtClean="0">
                <a:solidFill>
                  <a:schemeClr val="tx1">
                    <a:lumMod val="65000"/>
                    <a:lumOff val="35000"/>
                  </a:schemeClr>
                </a:solidFill>
              </a:rPr>
              <a:t> in </a:t>
            </a:r>
            <a:r>
              <a:rPr lang="en-US" sz="1200" dirty="0" err="1" smtClean="0">
                <a:solidFill>
                  <a:schemeClr val="tx1">
                    <a:lumMod val="65000"/>
                    <a:lumOff val="35000"/>
                  </a:schemeClr>
                </a:solidFill>
              </a:rPr>
              <a:t>mobilnih</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aplikacij</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za</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javne</a:t>
            </a:r>
            <a:r>
              <a:rPr lang="en-US" sz="1200" dirty="0" smtClean="0">
                <a:solidFill>
                  <a:schemeClr val="tx1">
                    <a:lumMod val="65000"/>
                    <a:lumOff val="35000"/>
                  </a:schemeClr>
                </a:solidFill>
              </a:rPr>
              <a:t> in </a:t>
            </a:r>
            <a:r>
              <a:rPr lang="en-US" sz="1200" dirty="0" err="1" smtClean="0">
                <a:solidFill>
                  <a:schemeClr val="tx1">
                    <a:lumMod val="65000"/>
                    <a:lumOff val="35000"/>
                  </a:schemeClr>
                </a:solidFill>
              </a:rPr>
              <a:t>zasebne</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neprofitne</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organizacije</a:t>
            </a:r>
            <a:r>
              <a:rPr lang="en-US" sz="1200" dirty="0" smtClean="0">
                <a:solidFill>
                  <a:schemeClr val="tx1">
                    <a:lumMod val="65000"/>
                    <a:lumOff val="35000"/>
                  </a:schemeClr>
                </a:solidFill>
              </a:rPr>
              <a:t> 2012-2013</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90239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10</a:t>
            </a:fld>
            <a:endParaRPr lang="sl-SI"/>
          </a:p>
        </p:txBody>
      </p:sp>
      <p:sp>
        <p:nvSpPr>
          <p:cNvPr id="7" name="Title 5"/>
          <p:cNvSpPr txBox="1">
            <a:spLocks/>
          </p:cNvSpPr>
          <p:nvPr/>
        </p:nvSpPr>
        <p:spPr>
          <a:xfrm>
            <a:off x="827584" y="2276872"/>
            <a:ext cx="7659687" cy="2232248"/>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0" kern="1200" cap="all" spc="-100" baseline="0">
                <a:ln>
                  <a:noFill/>
                </a:ln>
                <a:solidFill>
                  <a:schemeClr val="tx2"/>
                </a:solidFill>
                <a:effectLst/>
                <a:latin typeface="+mj-lt"/>
                <a:ea typeface="+mj-ea"/>
                <a:cs typeface="+mj-cs"/>
              </a:defRPr>
            </a:lvl1pPr>
          </a:lstStyle>
          <a:p>
            <a:pPr algn="ctr"/>
            <a:r>
              <a:rPr lang="en-US" cap="none" dirty="0" err="1" smtClean="0"/>
              <a:t>Hvala</a:t>
            </a:r>
            <a:r>
              <a:rPr lang="sl-SI" cap="none" dirty="0" smtClean="0"/>
              <a:t> prisotnim </a:t>
            </a:r>
            <a:r>
              <a:rPr lang="en-US" cap="none" dirty="0" err="1" smtClean="0"/>
              <a:t>za</a:t>
            </a:r>
            <a:r>
              <a:rPr lang="en-US" cap="none" dirty="0" smtClean="0"/>
              <a:t> </a:t>
            </a:r>
            <a:r>
              <a:rPr lang="sl-SI" cap="none" dirty="0" smtClean="0"/>
              <a:t>sodelovanje</a:t>
            </a:r>
            <a:r>
              <a:rPr lang="en-US" cap="none" dirty="0" smtClean="0"/>
              <a:t>.</a:t>
            </a:r>
          </a:p>
          <a:p>
            <a:pPr algn="ctr"/>
            <a:endParaRPr lang="sl-SI" cap="none" dirty="0"/>
          </a:p>
          <a:p>
            <a:pPr algn="ctr"/>
            <a:r>
              <a:rPr lang="sl-SI" cap="none" dirty="0" smtClean="0"/>
              <a:t>Zahvala partnerjem in sodelavcem.</a:t>
            </a:r>
            <a:endParaRPr lang="en-US" cap="none" dirty="0"/>
          </a:p>
        </p:txBody>
      </p:sp>
    </p:spTree>
    <p:extLst>
      <p:ext uri="{BB962C8B-B14F-4D97-AF65-F5344CB8AC3E}">
        <p14:creationId xmlns:p14="http://schemas.microsoft.com/office/powerpoint/2010/main" val="1582025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 Urnik delavnice</a:t>
            </a:r>
            <a:endParaRPr lang="en-US" dirty="0"/>
          </a:p>
        </p:txBody>
      </p:sp>
      <p:sp>
        <p:nvSpPr>
          <p:cNvPr id="3" name="Content Placeholder 2"/>
          <p:cNvSpPr>
            <a:spLocks noGrp="1"/>
          </p:cNvSpPr>
          <p:nvPr>
            <p:ph idx="1"/>
          </p:nvPr>
        </p:nvSpPr>
        <p:spPr/>
        <p:txBody>
          <a:bodyPr>
            <a:normAutofit/>
          </a:bodyPr>
          <a:lstStyle/>
          <a:p>
            <a:r>
              <a:rPr lang="sl-SI" dirty="0" smtClean="0"/>
              <a:t>10:00-10:50  </a:t>
            </a:r>
            <a:r>
              <a:rPr lang="sl-SI" dirty="0" smtClean="0"/>
              <a:t>Pozdravni </a:t>
            </a:r>
            <a:r>
              <a:rPr lang="sl-SI" dirty="0" smtClean="0"/>
              <a:t>govori, splošno </a:t>
            </a:r>
            <a:r>
              <a:rPr lang="sl-SI" smtClean="0"/>
              <a:t>o sistemu</a:t>
            </a:r>
            <a:r>
              <a:rPr lang="sl-SI" dirty="0" smtClean="0"/>
              <a:t/>
            </a:r>
            <a:br>
              <a:rPr lang="sl-SI" dirty="0" smtClean="0"/>
            </a:br>
            <a:r>
              <a:rPr lang="sl-SI" dirty="0" smtClean="0"/>
              <a:t> / seznam prisotnih → vzpostavitev za vsako prisotno občino</a:t>
            </a:r>
          </a:p>
          <a:p>
            <a:pPr lvl="0">
              <a:buClr>
                <a:srgbClr val="A9A57C"/>
              </a:buClr>
            </a:pPr>
            <a:r>
              <a:rPr lang="sl-SI" sz="1800" dirty="0" smtClean="0">
                <a:solidFill>
                  <a:srgbClr val="2F2B20"/>
                </a:solidFill>
              </a:rPr>
              <a:t>10:50-11:00  </a:t>
            </a:r>
            <a:r>
              <a:rPr lang="sl-SI" sz="1800" dirty="0" smtClean="0">
                <a:solidFill>
                  <a:srgbClr val="2F2B20"/>
                </a:solidFill>
              </a:rPr>
              <a:t>Odmor</a:t>
            </a:r>
            <a:br>
              <a:rPr lang="sl-SI" sz="1800" dirty="0" smtClean="0">
                <a:solidFill>
                  <a:srgbClr val="2F2B20"/>
                </a:solidFill>
              </a:rPr>
            </a:br>
            <a:endParaRPr lang="en-US" dirty="0"/>
          </a:p>
          <a:p>
            <a:pPr lvl="0">
              <a:buClr>
                <a:srgbClr val="A9A57C"/>
              </a:buClr>
            </a:pPr>
            <a:r>
              <a:rPr lang="sl-SI" dirty="0" smtClean="0">
                <a:solidFill>
                  <a:srgbClr val="2F2B20"/>
                </a:solidFill>
              </a:rPr>
              <a:t>11:00-11:45  Delavnica osnovno - forme</a:t>
            </a:r>
            <a:r>
              <a:rPr lang="sl-SI" dirty="0">
                <a:solidFill>
                  <a:srgbClr val="2F2B20"/>
                </a:solidFill>
              </a:rPr>
              <a:t/>
            </a:r>
            <a:br>
              <a:rPr lang="sl-SI" dirty="0">
                <a:solidFill>
                  <a:srgbClr val="2F2B20"/>
                </a:solidFill>
              </a:rPr>
            </a:br>
            <a:r>
              <a:rPr lang="sl-SI" dirty="0">
                <a:solidFill>
                  <a:srgbClr val="2F2B20"/>
                </a:solidFill>
              </a:rPr>
              <a:t> / </a:t>
            </a:r>
            <a:r>
              <a:rPr lang="sl-SI" dirty="0" smtClean="0">
                <a:solidFill>
                  <a:srgbClr val="2F2B20"/>
                </a:solidFill>
              </a:rPr>
              <a:t>→ seznanitev s sistemom in vpisovanjem za nestrokovnjake</a:t>
            </a:r>
            <a:endParaRPr lang="sl-SI" dirty="0">
              <a:solidFill>
                <a:srgbClr val="2F2B20"/>
              </a:solidFill>
            </a:endParaRPr>
          </a:p>
          <a:p>
            <a:pPr lvl="0">
              <a:buClr>
                <a:srgbClr val="A9A57C"/>
              </a:buClr>
            </a:pPr>
            <a:r>
              <a:rPr lang="sl-SI" sz="1800" dirty="0" smtClean="0">
                <a:solidFill>
                  <a:srgbClr val="2F2B20"/>
                </a:solidFill>
              </a:rPr>
              <a:t>11:45-12:00 </a:t>
            </a:r>
            <a:r>
              <a:rPr lang="sl-SI" sz="1800" dirty="0">
                <a:solidFill>
                  <a:srgbClr val="2F2B20"/>
                </a:solidFill>
              </a:rPr>
              <a:t>Odmor</a:t>
            </a:r>
            <a:br>
              <a:rPr lang="sl-SI" sz="1800" dirty="0">
                <a:solidFill>
                  <a:srgbClr val="2F2B20"/>
                </a:solidFill>
              </a:rPr>
            </a:br>
            <a:endParaRPr lang="en-US" dirty="0">
              <a:solidFill>
                <a:srgbClr val="2F2B20"/>
              </a:solidFill>
            </a:endParaRPr>
          </a:p>
          <a:p>
            <a:pPr lvl="0">
              <a:buClr>
                <a:srgbClr val="A9A57C"/>
              </a:buClr>
            </a:pPr>
            <a:r>
              <a:rPr lang="sl-SI" dirty="0" smtClean="0">
                <a:solidFill>
                  <a:srgbClr val="2F2B20"/>
                </a:solidFill>
              </a:rPr>
              <a:t>12:00-13:45  </a:t>
            </a:r>
            <a:r>
              <a:rPr lang="sl-SI" dirty="0">
                <a:solidFill>
                  <a:srgbClr val="2F2B20"/>
                </a:solidFill>
              </a:rPr>
              <a:t>Delavnica </a:t>
            </a:r>
            <a:r>
              <a:rPr lang="sl-SI" dirty="0" smtClean="0">
                <a:solidFill>
                  <a:srgbClr val="2F2B20"/>
                </a:solidFill>
              </a:rPr>
              <a:t>napredno – orodja kot urejevalnik</a:t>
            </a:r>
            <a:r>
              <a:rPr lang="sl-SI" dirty="0">
                <a:solidFill>
                  <a:srgbClr val="2F2B20"/>
                </a:solidFill>
              </a:rPr>
              <a:t/>
            </a:r>
            <a:br>
              <a:rPr lang="sl-SI" dirty="0">
                <a:solidFill>
                  <a:srgbClr val="2F2B20"/>
                </a:solidFill>
              </a:rPr>
            </a:br>
            <a:r>
              <a:rPr lang="sl-SI" dirty="0">
                <a:solidFill>
                  <a:srgbClr val="2F2B20"/>
                </a:solidFill>
              </a:rPr>
              <a:t> / → seznanitev s sistemom in vpisovanjem za </a:t>
            </a:r>
            <a:r>
              <a:rPr lang="sl-SI" dirty="0" smtClean="0">
                <a:solidFill>
                  <a:srgbClr val="2F2B20"/>
                </a:solidFill>
              </a:rPr>
              <a:t>strokovnjake</a:t>
            </a:r>
            <a:endParaRPr lang="sl-SI" dirty="0">
              <a:solidFill>
                <a:srgbClr val="2F2B20"/>
              </a:solidFill>
            </a:endParaRPr>
          </a:p>
          <a:p>
            <a:pPr lvl="0">
              <a:buClr>
                <a:srgbClr val="A9A57C"/>
              </a:buClr>
            </a:pPr>
            <a:r>
              <a:rPr lang="sl-SI" sz="1800" dirty="0" smtClean="0">
                <a:solidFill>
                  <a:srgbClr val="2F2B20"/>
                </a:solidFill>
              </a:rPr>
              <a:t>12:45-13:00 Vprašanja, skupno in individualno</a:t>
            </a:r>
            <a:endParaRPr lang="en-US" dirty="0" smtClean="0"/>
          </a:p>
          <a:p>
            <a:endParaRPr lang="en-US" dirty="0" smtClean="0"/>
          </a:p>
        </p:txBody>
      </p:sp>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2</a:t>
            </a:fld>
            <a:endParaRPr lang="sl-SI"/>
          </a:p>
        </p:txBody>
      </p:sp>
    </p:spTree>
    <p:extLst>
      <p:ext uri="{BB962C8B-B14F-4D97-AF65-F5344CB8AC3E}">
        <p14:creationId xmlns:p14="http://schemas.microsoft.com/office/powerpoint/2010/main" val="229515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   Partnerji</a:t>
            </a:r>
            <a:endParaRPr lang="en-US" dirty="0"/>
          </a:p>
        </p:txBody>
      </p:sp>
      <p:sp>
        <p:nvSpPr>
          <p:cNvPr id="3" name="Content Placeholder 2"/>
          <p:cNvSpPr>
            <a:spLocks noGrp="1"/>
          </p:cNvSpPr>
          <p:nvPr>
            <p:ph idx="1"/>
          </p:nvPr>
        </p:nvSpPr>
        <p:spPr/>
        <p:txBody>
          <a:bodyPr>
            <a:normAutofit/>
          </a:bodyPr>
          <a:lstStyle/>
          <a:p>
            <a:pPr marL="742950" lvl="1" indent="-285750">
              <a:buClrTx/>
              <a:buFont typeface="Arial" pitchFamily="34" charset="0"/>
              <a:buChar char="–"/>
            </a:pPr>
            <a:r>
              <a:rPr lang="en-US" dirty="0" err="1">
                <a:solidFill>
                  <a:prstClr val="black"/>
                </a:solidFill>
              </a:rPr>
              <a:t>Združenje</a:t>
            </a:r>
            <a:r>
              <a:rPr lang="en-US" dirty="0">
                <a:solidFill>
                  <a:prstClr val="black"/>
                </a:solidFill>
              </a:rPr>
              <a:t> </a:t>
            </a:r>
            <a:r>
              <a:rPr lang="en-US" dirty="0" err="1">
                <a:solidFill>
                  <a:prstClr val="black"/>
                </a:solidFill>
              </a:rPr>
              <a:t>občin</a:t>
            </a:r>
            <a:r>
              <a:rPr lang="en-US" dirty="0">
                <a:solidFill>
                  <a:prstClr val="black"/>
                </a:solidFill>
              </a:rPr>
              <a:t> </a:t>
            </a:r>
            <a:r>
              <a:rPr lang="en-US" dirty="0" err="1">
                <a:solidFill>
                  <a:prstClr val="black"/>
                </a:solidFill>
              </a:rPr>
              <a:t>Slovenije</a:t>
            </a:r>
            <a:r>
              <a:rPr lang="en-US" dirty="0">
                <a:solidFill>
                  <a:prstClr val="black"/>
                </a:solidFill>
              </a:rPr>
              <a:t> (</a:t>
            </a:r>
            <a:r>
              <a:rPr lang="en-US" dirty="0" err="1">
                <a:solidFill>
                  <a:prstClr val="black"/>
                </a:solidFill>
              </a:rPr>
              <a:t>prijavitelj</a:t>
            </a:r>
            <a:r>
              <a:rPr lang="sl-SI" dirty="0">
                <a:solidFill>
                  <a:prstClr val="black"/>
                </a:solidFill>
              </a:rPr>
              <a:t>, koordinator za občine</a:t>
            </a:r>
            <a:r>
              <a:rPr lang="en-US" dirty="0">
                <a:solidFill>
                  <a:prstClr val="black"/>
                </a:solidFill>
              </a:rPr>
              <a:t>)</a:t>
            </a:r>
          </a:p>
          <a:p>
            <a:pPr marL="742950" lvl="1" indent="-285750">
              <a:buClrTx/>
              <a:buFont typeface="Arial" pitchFamily="34" charset="0"/>
              <a:buChar char="–"/>
            </a:pPr>
            <a:r>
              <a:rPr lang="en-US" dirty="0" err="1">
                <a:solidFill>
                  <a:prstClr val="black"/>
                </a:solidFill>
              </a:rPr>
              <a:t>Institut</a:t>
            </a:r>
            <a:r>
              <a:rPr lang="en-US" dirty="0">
                <a:solidFill>
                  <a:prstClr val="black"/>
                </a:solidFill>
              </a:rPr>
              <a:t> “</a:t>
            </a:r>
            <a:r>
              <a:rPr lang="en-US" dirty="0" err="1">
                <a:solidFill>
                  <a:prstClr val="black"/>
                </a:solidFill>
              </a:rPr>
              <a:t>Jožef</a:t>
            </a:r>
            <a:r>
              <a:rPr lang="en-US" dirty="0">
                <a:solidFill>
                  <a:prstClr val="black"/>
                </a:solidFill>
              </a:rPr>
              <a:t> Stefan”</a:t>
            </a:r>
            <a:r>
              <a:rPr lang="sl-SI" dirty="0">
                <a:solidFill>
                  <a:prstClr val="black"/>
                </a:solidFill>
              </a:rPr>
              <a:t> (razvijalec)</a:t>
            </a:r>
            <a:endParaRPr lang="en-US" dirty="0">
              <a:solidFill>
                <a:prstClr val="black"/>
              </a:solidFill>
            </a:endParaRPr>
          </a:p>
          <a:p>
            <a:pPr marL="742950" lvl="1" indent="-285750">
              <a:buClrTx/>
              <a:buFont typeface="Arial" pitchFamily="34" charset="0"/>
              <a:buChar char="–"/>
            </a:pPr>
            <a:r>
              <a:rPr lang="en-US" dirty="0" err="1">
                <a:solidFill>
                  <a:prstClr val="black"/>
                </a:solidFill>
              </a:rPr>
              <a:t>Zveza</a:t>
            </a:r>
            <a:r>
              <a:rPr lang="en-US" dirty="0">
                <a:solidFill>
                  <a:prstClr val="black"/>
                </a:solidFill>
              </a:rPr>
              <a:t> </a:t>
            </a:r>
            <a:r>
              <a:rPr lang="en-US" dirty="0" err="1">
                <a:solidFill>
                  <a:prstClr val="black"/>
                </a:solidFill>
              </a:rPr>
              <a:t>društev</a:t>
            </a:r>
            <a:r>
              <a:rPr lang="en-US" dirty="0">
                <a:solidFill>
                  <a:prstClr val="black"/>
                </a:solidFill>
              </a:rPr>
              <a:t> </a:t>
            </a:r>
            <a:r>
              <a:rPr lang="en-US" dirty="0" err="1">
                <a:solidFill>
                  <a:prstClr val="black"/>
                </a:solidFill>
              </a:rPr>
              <a:t>upokojencev</a:t>
            </a:r>
            <a:r>
              <a:rPr lang="en-US" dirty="0">
                <a:solidFill>
                  <a:prstClr val="black"/>
                </a:solidFill>
              </a:rPr>
              <a:t> </a:t>
            </a:r>
            <a:r>
              <a:rPr lang="en-US" dirty="0" err="1">
                <a:solidFill>
                  <a:prstClr val="black"/>
                </a:solidFill>
              </a:rPr>
              <a:t>Slovenije</a:t>
            </a:r>
            <a:r>
              <a:rPr lang="sl-SI" dirty="0">
                <a:solidFill>
                  <a:prstClr val="black"/>
                </a:solidFill>
              </a:rPr>
              <a:t> (koordinator za društva upokojencev)</a:t>
            </a:r>
            <a:endParaRPr lang="en-US" dirty="0">
              <a:solidFill>
                <a:prstClr val="black"/>
              </a:solidFill>
            </a:endParaRPr>
          </a:p>
          <a:p>
            <a:pPr marL="742950" lvl="1" indent="-285750">
              <a:buClrTx/>
              <a:buFont typeface="Arial" pitchFamily="34" charset="0"/>
              <a:buChar char="–"/>
            </a:pPr>
            <a:r>
              <a:rPr lang="en-US" dirty="0" err="1">
                <a:solidFill>
                  <a:prstClr val="black"/>
                </a:solidFill>
              </a:rPr>
              <a:t>Občina</a:t>
            </a:r>
            <a:r>
              <a:rPr lang="en-US" dirty="0">
                <a:solidFill>
                  <a:prstClr val="black"/>
                </a:solidFill>
              </a:rPr>
              <a:t> </a:t>
            </a:r>
            <a:r>
              <a:rPr lang="en-US" dirty="0" err="1">
                <a:solidFill>
                  <a:prstClr val="black"/>
                </a:solidFill>
              </a:rPr>
              <a:t>Pivka</a:t>
            </a:r>
            <a:r>
              <a:rPr lang="sl-SI" dirty="0">
                <a:solidFill>
                  <a:prstClr val="black"/>
                </a:solidFill>
              </a:rPr>
              <a:t> (pilotna občina)</a:t>
            </a:r>
            <a:endParaRPr lang="en-US" dirty="0">
              <a:solidFill>
                <a:prstClr val="black"/>
              </a:solidFill>
            </a:endParaRPr>
          </a:p>
          <a:p>
            <a:pPr marL="742950" lvl="1" indent="-285750">
              <a:buClrTx/>
              <a:buFont typeface="Arial" pitchFamily="34" charset="0"/>
              <a:buChar char="–"/>
            </a:pPr>
            <a:r>
              <a:rPr lang="en-US" dirty="0" err="1">
                <a:solidFill>
                  <a:prstClr val="black"/>
                </a:solidFill>
              </a:rPr>
              <a:t>Občina</a:t>
            </a:r>
            <a:r>
              <a:rPr lang="en-US" dirty="0">
                <a:solidFill>
                  <a:prstClr val="black"/>
                </a:solidFill>
              </a:rPr>
              <a:t> </a:t>
            </a:r>
            <a:r>
              <a:rPr lang="en-US" dirty="0" err="1">
                <a:solidFill>
                  <a:prstClr val="black"/>
                </a:solidFill>
              </a:rPr>
              <a:t>Litija</a:t>
            </a:r>
            <a:r>
              <a:rPr lang="sl-SI" dirty="0">
                <a:solidFill>
                  <a:prstClr val="black"/>
                </a:solidFill>
              </a:rPr>
              <a:t> (pilotna občina)</a:t>
            </a:r>
            <a:endParaRPr lang="en-US" dirty="0">
              <a:solidFill>
                <a:prstClr val="black"/>
              </a:solidFill>
            </a:endParaRPr>
          </a:p>
          <a:p>
            <a:pPr marL="742950" lvl="1" indent="-285750">
              <a:buClrTx/>
              <a:buFont typeface="Arial" pitchFamily="34" charset="0"/>
              <a:buChar char="–"/>
            </a:pPr>
            <a:r>
              <a:rPr lang="en-US" dirty="0" err="1">
                <a:solidFill>
                  <a:prstClr val="black"/>
                </a:solidFill>
              </a:rPr>
              <a:t>Občina</a:t>
            </a:r>
            <a:r>
              <a:rPr lang="en-US" dirty="0">
                <a:solidFill>
                  <a:prstClr val="black"/>
                </a:solidFill>
              </a:rPr>
              <a:t> </a:t>
            </a:r>
            <a:r>
              <a:rPr lang="en-US" dirty="0" err="1">
                <a:solidFill>
                  <a:prstClr val="black"/>
                </a:solidFill>
              </a:rPr>
              <a:t>Slovenj</a:t>
            </a:r>
            <a:r>
              <a:rPr lang="en-US" dirty="0">
                <a:solidFill>
                  <a:prstClr val="black"/>
                </a:solidFill>
              </a:rPr>
              <a:t> </a:t>
            </a:r>
            <a:r>
              <a:rPr lang="en-US" dirty="0" err="1">
                <a:solidFill>
                  <a:prstClr val="black"/>
                </a:solidFill>
              </a:rPr>
              <a:t>Gradec</a:t>
            </a:r>
            <a:r>
              <a:rPr lang="sl-SI" dirty="0">
                <a:solidFill>
                  <a:prstClr val="black"/>
                </a:solidFill>
              </a:rPr>
              <a:t> (pilotna občina)</a:t>
            </a:r>
            <a:endParaRPr lang="en-US" dirty="0">
              <a:solidFill>
                <a:prstClr val="black"/>
              </a:solidFill>
            </a:endParaRPr>
          </a:p>
          <a:p>
            <a:pPr marL="742950" lvl="1" indent="-285750">
              <a:buClrTx/>
              <a:buFont typeface="Arial" pitchFamily="34" charset="0"/>
              <a:buChar char="–"/>
            </a:pPr>
            <a:r>
              <a:rPr lang="en-US" dirty="0" err="1">
                <a:solidFill>
                  <a:prstClr val="black"/>
                </a:solidFill>
              </a:rPr>
              <a:t>Občina</a:t>
            </a:r>
            <a:r>
              <a:rPr lang="en-US" dirty="0">
                <a:solidFill>
                  <a:prstClr val="black"/>
                </a:solidFill>
              </a:rPr>
              <a:t> </a:t>
            </a:r>
            <a:r>
              <a:rPr lang="en-US" dirty="0" err="1">
                <a:solidFill>
                  <a:prstClr val="black"/>
                </a:solidFill>
              </a:rPr>
              <a:t>Dobrova-Polhov</a:t>
            </a:r>
            <a:r>
              <a:rPr lang="en-US" dirty="0">
                <a:solidFill>
                  <a:prstClr val="black"/>
                </a:solidFill>
              </a:rPr>
              <a:t> </a:t>
            </a:r>
            <a:r>
              <a:rPr lang="en-US" dirty="0" err="1">
                <a:solidFill>
                  <a:prstClr val="black"/>
                </a:solidFill>
              </a:rPr>
              <a:t>Gradec</a:t>
            </a:r>
            <a:r>
              <a:rPr lang="sl-SI" dirty="0">
                <a:solidFill>
                  <a:prstClr val="black"/>
                </a:solidFill>
              </a:rPr>
              <a:t> (pilotna občina)</a:t>
            </a:r>
            <a:endParaRPr lang="en-US" dirty="0">
              <a:solidFill>
                <a:prstClr val="black"/>
              </a:solidFill>
            </a:endParaRPr>
          </a:p>
        </p:txBody>
      </p:sp>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3</a:t>
            </a:fld>
            <a:endParaRPr lang="sl-SI"/>
          </a:p>
        </p:txBody>
      </p:sp>
    </p:spTree>
    <p:extLst>
      <p:ext uri="{BB962C8B-B14F-4D97-AF65-F5344CB8AC3E}">
        <p14:creationId xmlns:p14="http://schemas.microsoft.com/office/powerpoint/2010/main" val="1810491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 Razvojna ekipa </a:t>
            </a:r>
            <a:endParaRPr lang="en-US" dirty="0"/>
          </a:p>
        </p:txBody>
      </p:sp>
      <p:sp>
        <p:nvSpPr>
          <p:cNvPr id="3" name="Content Placeholder 2"/>
          <p:cNvSpPr>
            <a:spLocks noGrp="1"/>
          </p:cNvSpPr>
          <p:nvPr>
            <p:ph idx="1"/>
          </p:nvPr>
        </p:nvSpPr>
        <p:spPr>
          <a:xfrm>
            <a:off x="467544" y="1412776"/>
            <a:ext cx="7620000" cy="4800600"/>
          </a:xfrm>
        </p:spPr>
        <p:txBody>
          <a:bodyPr>
            <a:normAutofit fontScale="70000" lnSpcReduction="20000"/>
          </a:bodyPr>
          <a:lstStyle/>
          <a:p>
            <a:pPr marL="114300" indent="0">
              <a:buNone/>
            </a:pPr>
            <a:r>
              <a:rPr lang="sl-SI" sz="2900" b="1" dirty="0">
                <a:hlinkClick r:id="rId2"/>
              </a:rPr>
              <a:t>http</a:t>
            </a:r>
            <a:r>
              <a:rPr lang="sl-SI" sz="2900" b="1" dirty="0" smtClean="0">
                <a:hlinkClick r:id="rId2"/>
              </a:rPr>
              <a:t>://projekt-asistent.si/</a:t>
            </a:r>
            <a:endParaRPr lang="sl-SI" sz="2900" b="1" dirty="0" smtClean="0"/>
          </a:p>
          <a:p>
            <a:endParaRPr lang="sl-SI" b="1" dirty="0"/>
          </a:p>
          <a:p>
            <a:r>
              <a:rPr lang="sl-SI" dirty="0" smtClean="0"/>
              <a:t>Matjaž </a:t>
            </a:r>
            <a:r>
              <a:rPr lang="sl-SI" dirty="0"/>
              <a:t>Gams, vodja odseka in strateški vodja projekta, </a:t>
            </a:r>
            <a:r>
              <a:rPr lang="sl-SI" dirty="0" err="1">
                <a:hlinkClick r:id="rId3"/>
              </a:rPr>
              <a:t>matjaz.gams@ijs.si</a:t>
            </a:r>
            <a:endParaRPr lang="sl-SI" dirty="0"/>
          </a:p>
          <a:p>
            <a:r>
              <a:rPr lang="sl-SI" dirty="0"/>
              <a:t>Damjan Kužnar, operativni vodja projekta-predvsem programiranje, </a:t>
            </a:r>
            <a:r>
              <a:rPr lang="sl-SI" dirty="0" err="1">
                <a:hlinkClick r:id="rId4"/>
              </a:rPr>
              <a:t>damjan.kuznar@ijs.si</a:t>
            </a:r>
            <a:endParaRPr lang="sl-SI" dirty="0"/>
          </a:p>
          <a:p>
            <a:r>
              <a:rPr lang="sl-SI" dirty="0"/>
              <a:t>Aleš Tavčar, operativni vodja projekta-predvsem organizacija, kontakt za sistemska vprašanja, </a:t>
            </a:r>
            <a:r>
              <a:rPr lang="sl-SI" dirty="0" err="1">
                <a:hlinkClick r:id="rId5"/>
              </a:rPr>
              <a:t>ales.tavcar@ijs.si</a:t>
            </a:r>
            <a:endParaRPr lang="sl-SI" dirty="0"/>
          </a:p>
          <a:p>
            <a:r>
              <a:rPr lang="sl-SI" dirty="0"/>
              <a:t>Vesna </a:t>
            </a:r>
            <a:r>
              <a:rPr lang="sl-SI" dirty="0" err="1"/>
              <a:t>Koricki</a:t>
            </a:r>
            <a:r>
              <a:rPr lang="sl-SI" dirty="0"/>
              <a:t> </a:t>
            </a:r>
            <a:r>
              <a:rPr lang="sl-SI" dirty="0" err="1"/>
              <a:t>Špetič</a:t>
            </a:r>
            <a:r>
              <a:rPr lang="sl-SI" dirty="0"/>
              <a:t>, organizacija, finance, poročila, </a:t>
            </a:r>
            <a:r>
              <a:rPr lang="sl-SI" dirty="0" err="1">
                <a:hlinkClick r:id="rId6"/>
              </a:rPr>
              <a:t>vesna.koricki</a:t>
            </a:r>
            <a:r>
              <a:rPr lang="sl-SI" dirty="0">
                <a:hlinkClick r:id="rId6"/>
              </a:rPr>
              <a:t>-</a:t>
            </a:r>
            <a:r>
              <a:rPr lang="sl-SI" dirty="0" err="1">
                <a:hlinkClick r:id="rId6"/>
              </a:rPr>
              <a:t>spetic@ijs.si</a:t>
            </a:r>
            <a:r>
              <a:rPr lang="sl-SI" dirty="0"/>
              <a:t>, 01 477 3968</a:t>
            </a:r>
          </a:p>
          <a:p>
            <a:r>
              <a:rPr lang="sl-SI" dirty="0"/>
              <a:t>Bogdan Pogorelc, testiranje, </a:t>
            </a:r>
            <a:r>
              <a:rPr lang="sl-SI" dirty="0" err="1">
                <a:hlinkClick r:id="rId7"/>
              </a:rPr>
              <a:t>bogdan.pogorelc@ijs.si</a:t>
            </a:r>
            <a:endParaRPr lang="sl-SI" dirty="0"/>
          </a:p>
          <a:p>
            <a:r>
              <a:rPr lang="sl-SI" dirty="0"/>
              <a:t>Luka Gams, pomoč pri končni vzpostavitvi, en dan pride pomagat na občino, kontakt za občine, </a:t>
            </a:r>
            <a:r>
              <a:rPr lang="sl-SI" dirty="0">
                <a:hlinkClick r:id="rId8"/>
              </a:rPr>
              <a:t>lukagams@gmail.com</a:t>
            </a:r>
            <a:r>
              <a:rPr lang="sl-SI" dirty="0"/>
              <a:t>, mobitel: 041 607 </a:t>
            </a:r>
            <a:r>
              <a:rPr lang="sl-SI" dirty="0" smtClean="0"/>
              <a:t>354</a:t>
            </a:r>
          </a:p>
          <a:p>
            <a:r>
              <a:rPr lang="sl-SI" dirty="0"/>
              <a:t>Hristjan Gjoreski, Windows Phone </a:t>
            </a:r>
            <a:r>
              <a:rPr lang="sl-SI" dirty="0" smtClean="0"/>
              <a:t>8</a:t>
            </a:r>
            <a:endParaRPr lang="sl-SI" dirty="0"/>
          </a:p>
          <a:p>
            <a:pPr marL="114300" indent="0">
              <a:buNone/>
            </a:pPr>
            <a:r>
              <a:rPr lang="sl-SI" dirty="0"/>
              <a:t> </a:t>
            </a:r>
          </a:p>
          <a:p>
            <a:pPr marL="114300" indent="0">
              <a:buNone/>
            </a:pPr>
            <a:r>
              <a:rPr lang="sl-SI" b="1" dirty="0"/>
              <a:t>Študenti:</a:t>
            </a:r>
            <a:endParaRPr lang="sl-SI" dirty="0"/>
          </a:p>
          <a:p>
            <a:r>
              <a:rPr lang="sl-SI" dirty="0"/>
              <a:t>Jure Šorn, platforma </a:t>
            </a:r>
            <a:r>
              <a:rPr lang="sl-SI" dirty="0" smtClean="0"/>
              <a:t>Android, BlackBerry</a:t>
            </a:r>
            <a:endParaRPr lang="sl-SI" dirty="0"/>
          </a:p>
          <a:p>
            <a:r>
              <a:rPr lang="sl-SI" dirty="0"/>
              <a:t>Tomislav </a:t>
            </a:r>
            <a:r>
              <a:rPr lang="sl-SI" dirty="0" err="1"/>
              <a:t>Luetić</a:t>
            </a:r>
            <a:r>
              <a:rPr lang="sl-SI" dirty="0"/>
              <a:t>, spletno programiranje</a:t>
            </a:r>
          </a:p>
          <a:p>
            <a:r>
              <a:rPr lang="sl-SI" dirty="0"/>
              <a:t>Tanja Breznik, vnašanje, pomoč ZDUS</a:t>
            </a:r>
          </a:p>
          <a:p>
            <a:r>
              <a:rPr lang="sl-SI" dirty="0"/>
              <a:t>Tina Janša, spletno programiranje, razvoj skrbniških orodij</a:t>
            </a:r>
          </a:p>
          <a:p>
            <a:r>
              <a:rPr lang="sl-SI" dirty="0"/>
              <a:t>Andrej Maršič, spletno programiranje, razvoj skrbniških orodij</a:t>
            </a:r>
          </a:p>
          <a:p>
            <a:r>
              <a:rPr lang="sl-SI" dirty="0"/>
              <a:t>Polona Štefanič, </a:t>
            </a:r>
            <a:r>
              <a:rPr lang="sl-SI" dirty="0" smtClean="0"/>
              <a:t>vnašanje</a:t>
            </a:r>
          </a:p>
          <a:p>
            <a:r>
              <a:rPr lang="sl-SI" dirty="0" smtClean="0"/>
              <a:t>Matej Krebelj, iOS</a:t>
            </a:r>
          </a:p>
          <a:p>
            <a:pPr marL="114300" indent="0">
              <a:buNone/>
            </a:pPr>
            <a:endParaRPr lang="sl-SI" dirty="0"/>
          </a:p>
        </p:txBody>
      </p:sp>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4</a:t>
            </a:fld>
            <a:endParaRPr lang="sl-SI"/>
          </a:p>
        </p:txBody>
      </p:sp>
    </p:spTree>
    <p:extLst>
      <p:ext uri="{BB962C8B-B14F-4D97-AF65-F5344CB8AC3E}">
        <p14:creationId xmlns:p14="http://schemas.microsoft.com/office/powerpoint/2010/main" val="3158751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Trend / motiv</a:t>
            </a:r>
            <a:endParaRPr lang="en-US" dirty="0"/>
          </a:p>
        </p:txBody>
      </p:sp>
      <p:sp>
        <p:nvSpPr>
          <p:cNvPr id="3" name="Content Placeholder 2"/>
          <p:cNvSpPr>
            <a:spLocks noGrp="1"/>
          </p:cNvSpPr>
          <p:nvPr>
            <p:ph idx="1"/>
          </p:nvPr>
        </p:nvSpPr>
        <p:spPr>
          <a:xfrm>
            <a:off x="467544" y="1268760"/>
            <a:ext cx="7620000" cy="5589240"/>
          </a:xfrm>
        </p:spPr>
        <p:txBody>
          <a:bodyPr>
            <a:normAutofit/>
          </a:bodyPr>
          <a:lstStyle/>
          <a:p>
            <a:r>
              <a:rPr lang="sl-SI" dirty="0" smtClean="0"/>
              <a:t>Vse gre v smeri večje inteligence</a:t>
            </a:r>
          </a:p>
          <a:p>
            <a:r>
              <a:rPr lang="sl-SI" dirty="0" smtClean="0"/>
              <a:t>Informacijska družba tudi gre v smeri bolj inteligentnih storitev</a:t>
            </a:r>
          </a:p>
          <a:p>
            <a:r>
              <a:rPr lang="sl-SI" dirty="0" smtClean="0"/>
              <a:t>ID gre tudi v smeri mobilnih aplikacij</a:t>
            </a:r>
          </a:p>
          <a:p>
            <a:endParaRPr lang="sl-SI" dirty="0"/>
          </a:p>
          <a:p>
            <a:r>
              <a:rPr lang="sl-SI" dirty="0" smtClean="0"/>
              <a:t>Asistent: inteligentna internetna storitev v naravnem jeziku (pisanem, govori), dostopna na računalnikih in mobilnih napravah</a:t>
            </a:r>
          </a:p>
          <a:p>
            <a:endParaRPr lang="sl-SI" dirty="0"/>
          </a:p>
          <a:p>
            <a:r>
              <a:rPr lang="sl-SI" dirty="0" smtClean="0"/>
              <a:t>Zakaj ne bi komunicirali v naravnem jeziku?</a:t>
            </a:r>
            <a:endParaRPr lang="en-US" dirty="0"/>
          </a:p>
        </p:txBody>
      </p:sp>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5</a:t>
            </a:fld>
            <a:endParaRPr lang="sl-SI"/>
          </a:p>
        </p:txBody>
      </p:sp>
    </p:spTree>
    <p:extLst>
      <p:ext uri="{BB962C8B-B14F-4D97-AF65-F5344CB8AC3E}">
        <p14:creationId xmlns:p14="http://schemas.microsoft.com/office/powerpoint/2010/main" val="689182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   Primer</a:t>
            </a:r>
            <a:endParaRPr lang="en-US" dirty="0"/>
          </a:p>
        </p:txBody>
      </p:sp>
      <p:sp>
        <p:nvSpPr>
          <p:cNvPr id="3" name="Content Placeholder 2"/>
          <p:cNvSpPr>
            <a:spLocks noGrp="1"/>
          </p:cNvSpPr>
          <p:nvPr>
            <p:ph idx="1"/>
          </p:nvPr>
        </p:nvSpPr>
        <p:spPr>
          <a:xfrm>
            <a:off x="467544" y="1268760"/>
            <a:ext cx="7620000" cy="5589240"/>
          </a:xfrm>
        </p:spPr>
        <p:txBody>
          <a:bodyPr>
            <a:normAutofit/>
          </a:bodyPr>
          <a:lstStyle/>
          <a:p>
            <a:r>
              <a:rPr lang="sl-SI" dirty="0" smtClean="0"/>
              <a:t>Kje lahko vidim medveda? / Slišal sem, da imate možnost ogleda medveda. /medved</a:t>
            </a:r>
            <a:endParaRPr lang="en-US" dirty="0"/>
          </a:p>
        </p:txBody>
      </p:sp>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6</a:t>
            </a:fld>
            <a:endParaRPr lang="sl-SI"/>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564904"/>
            <a:ext cx="6137176" cy="383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28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Primer</a:t>
            </a:r>
            <a:endParaRPr lang="en-US" dirty="0"/>
          </a:p>
        </p:txBody>
      </p:sp>
      <p:sp>
        <p:nvSpPr>
          <p:cNvPr id="3" name="Content Placeholder 2"/>
          <p:cNvSpPr>
            <a:spLocks noGrp="1"/>
          </p:cNvSpPr>
          <p:nvPr>
            <p:ph idx="1"/>
          </p:nvPr>
        </p:nvSpPr>
        <p:spPr>
          <a:xfrm>
            <a:off x="467544" y="1268760"/>
            <a:ext cx="7620000" cy="5589240"/>
          </a:xfrm>
        </p:spPr>
        <p:txBody>
          <a:bodyPr>
            <a:normAutofit fontScale="55000" lnSpcReduction="20000"/>
          </a:bodyPr>
          <a:lstStyle/>
          <a:p>
            <a:pPr marL="114300" indent="0">
              <a:buNone/>
            </a:pPr>
            <a:r>
              <a:rPr lang="sl-SI" b="1" dirty="0" smtClean="0"/>
              <a:t>Iskalnik internetnih strani:</a:t>
            </a:r>
          </a:p>
          <a:p>
            <a:pPr marL="114300" indent="0">
              <a:buNone/>
            </a:pPr>
            <a:r>
              <a:rPr lang="sl-SI" dirty="0" smtClean="0"/>
              <a:t>Rezultati </a:t>
            </a:r>
            <a:r>
              <a:rPr lang="sl-SI" dirty="0"/>
              <a:t>iskanja: </a:t>
            </a:r>
          </a:p>
          <a:p>
            <a:pPr marL="114300" indent="0">
              <a:buNone/>
            </a:pPr>
            <a:r>
              <a:rPr lang="sl-SI" dirty="0" smtClean="0"/>
              <a:t>* Parska </a:t>
            </a:r>
            <a:r>
              <a:rPr lang="sl-SI" dirty="0" err="1"/>
              <a:t>golobina</a:t>
            </a:r>
            <a:r>
              <a:rPr lang="sl-SI" dirty="0"/>
              <a:t> - najdišče iz kamene dobe  </a:t>
            </a:r>
          </a:p>
          <a:p>
            <a:pPr marL="114300" indent="0">
              <a:buNone/>
            </a:pPr>
            <a:r>
              <a:rPr lang="sl-SI" dirty="0" smtClean="0"/>
              <a:t>* Medvedek </a:t>
            </a:r>
            <a:r>
              <a:rPr lang="sl-SI" dirty="0"/>
              <a:t>Jaka  </a:t>
            </a:r>
          </a:p>
          <a:p>
            <a:pPr marL="114300" indent="0">
              <a:buNone/>
            </a:pPr>
            <a:r>
              <a:rPr lang="sl-SI" dirty="0" smtClean="0"/>
              <a:t>* Vabilo </a:t>
            </a:r>
            <a:r>
              <a:rPr lang="sl-SI" dirty="0"/>
              <a:t>na razstavo "ŽIVALI NA BOJIŠČIH I. SVETOVNE VOJNE"  </a:t>
            </a:r>
          </a:p>
          <a:p>
            <a:pPr marL="114300" indent="0">
              <a:buNone/>
            </a:pPr>
            <a:r>
              <a:rPr lang="sl-SI" dirty="0"/>
              <a:t> </a:t>
            </a:r>
          </a:p>
          <a:p>
            <a:pPr marL="114300" indent="0">
              <a:buNone/>
            </a:pPr>
            <a:r>
              <a:rPr lang="sl-SI" b="1" dirty="0" smtClean="0"/>
              <a:t>Google </a:t>
            </a:r>
            <a:endParaRPr lang="sl-SI" b="1" dirty="0"/>
          </a:p>
          <a:p>
            <a:pPr marL="114300" indent="0">
              <a:buNone/>
            </a:pPr>
            <a:r>
              <a:rPr lang="sl-SI" dirty="0"/>
              <a:t>Rezultati</a:t>
            </a:r>
          </a:p>
          <a:p>
            <a:pPr marL="114300" indent="0">
              <a:buNone/>
            </a:pPr>
            <a:r>
              <a:rPr lang="sl-SI" dirty="0" smtClean="0"/>
              <a:t>* Slike </a:t>
            </a:r>
            <a:r>
              <a:rPr lang="sl-SI" dirty="0"/>
              <a:t>za poizvedbo medved</a:t>
            </a:r>
          </a:p>
          <a:p>
            <a:pPr marL="114300" indent="0">
              <a:buNone/>
            </a:pPr>
            <a:r>
              <a:rPr lang="sl-SI" dirty="0" smtClean="0"/>
              <a:t>*Medvedi </a:t>
            </a:r>
            <a:r>
              <a:rPr lang="sl-SI" dirty="0"/>
              <a:t>- </a:t>
            </a:r>
            <a:r>
              <a:rPr lang="sl-SI" dirty="0" err="1"/>
              <a:t>Wikipedija</a:t>
            </a:r>
            <a:r>
              <a:rPr lang="sl-SI" dirty="0"/>
              <a:t>, prosta enciklopedija</a:t>
            </a:r>
          </a:p>
          <a:p>
            <a:pPr marL="114300" indent="0">
              <a:buNone/>
            </a:pPr>
            <a:r>
              <a:rPr lang="sl-SI" dirty="0" smtClean="0"/>
              <a:t>Medvedi </a:t>
            </a:r>
            <a:r>
              <a:rPr lang="sl-SI" dirty="0"/>
              <a:t>(znanstveno ime </a:t>
            </a:r>
            <a:r>
              <a:rPr lang="sl-SI" dirty="0" err="1"/>
              <a:t>Ursidae</a:t>
            </a:r>
            <a:r>
              <a:rPr lang="sl-SI" dirty="0"/>
              <a:t>) so veliki sesalci iz reda zveri. Vsi so krepkega telesa, z veliko lobanjo, močnimi nogami in kratkim repom. Živijo v Evraziji in ...</a:t>
            </a:r>
          </a:p>
          <a:p>
            <a:pPr marL="114300" indent="0">
              <a:buNone/>
            </a:pPr>
            <a:r>
              <a:rPr lang="sl-SI" dirty="0"/>
              <a:t>‎Evolucija medvedov - ‎Zgradba telesa - ‎Gibanje - ‎Prehranjevanje</a:t>
            </a:r>
          </a:p>
          <a:p>
            <a:pPr marL="114300" indent="0">
              <a:buNone/>
            </a:pPr>
            <a:r>
              <a:rPr lang="sl-SI" dirty="0" smtClean="0"/>
              <a:t>* Rjavi </a:t>
            </a:r>
            <a:r>
              <a:rPr lang="sl-SI" dirty="0"/>
              <a:t>medved - </a:t>
            </a:r>
            <a:r>
              <a:rPr lang="sl-SI" dirty="0" err="1"/>
              <a:t>Wikipedija</a:t>
            </a:r>
            <a:r>
              <a:rPr lang="sl-SI" dirty="0"/>
              <a:t>, prosta enciklopedija</a:t>
            </a:r>
          </a:p>
          <a:p>
            <a:pPr marL="114300" indent="0">
              <a:buNone/>
            </a:pPr>
            <a:r>
              <a:rPr lang="sl-SI" dirty="0" err="1" smtClean="0"/>
              <a:t>sl.wikipedia.org/wiki/Rjavi</a:t>
            </a:r>
            <a:r>
              <a:rPr lang="sl-SI" dirty="0" smtClean="0"/>
              <a:t>_medved</a:t>
            </a:r>
            <a:r>
              <a:rPr lang="sl-SI" dirty="0"/>
              <a:t>‎</a:t>
            </a:r>
          </a:p>
          <a:p>
            <a:pPr marL="114300" indent="0">
              <a:buNone/>
            </a:pPr>
            <a:r>
              <a:rPr lang="sl-SI" dirty="0" smtClean="0"/>
              <a:t>Medved </a:t>
            </a:r>
            <a:r>
              <a:rPr lang="sl-SI" dirty="0"/>
              <a:t>je velik - v dolžino meri od 160 do 260 cm, samice pa od 120 do 200 cm. Samci tehtajo od 200 do 400 kg, samice 150 do 350 kg. Živi lahko do 35 let.</a:t>
            </a:r>
          </a:p>
          <a:p>
            <a:pPr marL="114300" indent="0">
              <a:buNone/>
            </a:pPr>
            <a:r>
              <a:rPr lang="sl-SI" dirty="0"/>
              <a:t>‎Razširjenost - ‎Osnovni podatki - ‎Razmnoževanje - ‎Prehranjevanje</a:t>
            </a:r>
          </a:p>
          <a:p>
            <a:pPr marL="114300" indent="0">
              <a:buNone/>
            </a:pPr>
            <a:r>
              <a:rPr lang="sl-SI" dirty="0" smtClean="0"/>
              <a:t>* Dobrodošli </a:t>
            </a:r>
            <a:r>
              <a:rPr lang="sl-SI" dirty="0"/>
              <a:t>na </a:t>
            </a:r>
            <a:r>
              <a:rPr lang="sl-SI" dirty="0" err="1"/>
              <a:t>medvedi.si</a:t>
            </a:r>
            <a:endParaRPr lang="sl-SI" dirty="0"/>
          </a:p>
          <a:p>
            <a:pPr marL="114300" indent="0">
              <a:buNone/>
            </a:pPr>
            <a:r>
              <a:rPr lang="sl-SI" dirty="0" err="1" smtClean="0"/>
              <a:t>www</a:t>
            </a:r>
            <a:r>
              <a:rPr lang="sl-SI" dirty="0" smtClean="0"/>
              <a:t>.medvedi.si</a:t>
            </a:r>
            <a:r>
              <a:rPr lang="sl-SI" dirty="0"/>
              <a:t>/‎</a:t>
            </a:r>
          </a:p>
          <a:p>
            <a:pPr marL="114300" indent="0">
              <a:buNone/>
            </a:pPr>
            <a:r>
              <a:rPr lang="sl-SI" dirty="0" err="1" smtClean="0"/>
              <a:t>medvedi.si</a:t>
            </a:r>
            <a:r>
              <a:rPr lang="sl-SI" dirty="0" smtClean="0"/>
              <a:t> </a:t>
            </a:r>
            <a:r>
              <a:rPr lang="sl-SI" dirty="0"/>
              <a:t>Stran je namenjena komunikaciji raziskovanja, varstva in problematike rjavega medveda (</a:t>
            </a:r>
            <a:r>
              <a:rPr lang="sl-SI" dirty="0" err="1"/>
              <a:t>Ursus</a:t>
            </a:r>
            <a:r>
              <a:rPr lang="sl-SI" dirty="0"/>
              <a:t> </a:t>
            </a:r>
            <a:r>
              <a:rPr lang="sl-SI" dirty="0" err="1"/>
              <a:t>arctos</a:t>
            </a:r>
            <a:r>
              <a:rPr lang="sl-SI" dirty="0"/>
              <a:t>) v Sloveniji. </a:t>
            </a:r>
            <a:r>
              <a:rPr lang="sl-SI" dirty="0" err="1"/>
              <a:t>medvedi.si</a:t>
            </a:r>
            <a:r>
              <a:rPr lang="sl-SI" dirty="0"/>
              <a:t> </a:t>
            </a:r>
            <a:r>
              <a:rPr lang="sl-SI" dirty="0" err="1"/>
              <a:t>The</a:t>
            </a:r>
            <a:r>
              <a:rPr lang="sl-SI" dirty="0"/>
              <a:t> </a:t>
            </a:r>
            <a:r>
              <a:rPr lang="sl-SI" dirty="0" err="1"/>
              <a:t>web</a:t>
            </a:r>
            <a:r>
              <a:rPr lang="sl-SI" dirty="0"/>
              <a:t> </a:t>
            </a:r>
            <a:r>
              <a:rPr lang="sl-SI" dirty="0" err="1"/>
              <a:t>page</a:t>
            </a:r>
            <a:r>
              <a:rPr lang="sl-SI" dirty="0"/>
              <a:t> is ...</a:t>
            </a:r>
          </a:p>
          <a:p>
            <a:pPr marL="114300" indent="0">
              <a:buNone/>
            </a:pPr>
            <a:r>
              <a:rPr lang="sl-SI" dirty="0" smtClean="0"/>
              <a:t>* Medved</a:t>
            </a:r>
            <a:r>
              <a:rPr lang="sl-SI" dirty="0"/>
              <a:t>, rjavi medved - </a:t>
            </a:r>
            <a:r>
              <a:rPr lang="sl-SI" dirty="0" err="1"/>
              <a:t>YouTube</a:t>
            </a:r>
            <a:endParaRPr lang="sl-SI" dirty="0"/>
          </a:p>
          <a:p>
            <a:pPr marL="114300" indent="0">
              <a:buNone/>
            </a:pPr>
            <a:r>
              <a:rPr lang="sl-SI" dirty="0" smtClean="0"/>
              <a:t>* Medved </a:t>
            </a:r>
            <a:r>
              <a:rPr lang="sl-SI" dirty="0"/>
              <a:t>- CŠOD - Center šolskih in obšolskih dejavnosti</a:t>
            </a:r>
          </a:p>
          <a:p>
            <a:pPr marL="114300" indent="0">
              <a:buNone/>
            </a:pPr>
            <a:r>
              <a:rPr lang="sl-SI" dirty="0" err="1" smtClean="0"/>
              <a:t>www.csod.si</a:t>
            </a:r>
            <a:r>
              <a:rPr lang="sl-SI" dirty="0" smtClean="0"/>
              <a:t> </a:t>
            </a:r>
            <a:r>
              <a:rPr lang="sl-SI" dirty="0"/>
              <a:t>› Prosti termini › Prijavnica › Cenik‎</a:t>
            </a:r>
          </a:p>
          <a:p>
            <a:pPr marL="114300" indent="0">
              <a:buNone/>
            </a:pPr>
            <a:r>
              <a:rPr lang="sl-SI" dirty="0" smtClean="0"/>
              <a:t>Do </a:t>
            </a:r>
            <a:r>
              <a:rPr lang="sl-SI" dirty="0"/>
              <a:t>doma Medved pridete po naslednji poti: peljete se iz Logatca proti Žirem in na šestem kilometru (kažipot!) zavijete levo za Medvedje Brdo. Po 6 km zavijete ...</a:t>
            </a:r>
          </a:p>
          <a:p>
            <a:pPr marL="114300" indent="0">
              <a:buNone/>
            </a:pPr>
            <a:endParaRPr lang="sl-SI" dirty="0"/>
          </a:p>
        </p:txBody>
      </p:sp>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7</a:t>
            </a:fld>
            <a:endParaRPr lang="sl-SI"/>
          </a:p>
        </p:txBody>
      </p:sp>
    </p:spTree>
    <p:extLst>
      <p:ext uri="{BB962C8B-B14F-4D97-AF65-F5344CB8AC3E}">
        <p14:creationId xmlns:p14="http://schemas.microsoft.com/office/powerpoint/2010/main" val="688633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Zakaj Asistent zna odgovarjati</a:t>
            </a:r>
            <a:endParaRPr lang="en-US" dirty="0"/>
          </a:p>
        </p:txBody>
      </p:sp>
      <p:sp>
        <p:nvSpPr>
          <p:cNvPr id="3" name="Content Placeholder 2"/>
          <p:cNvSpPr>
            <a:spLocks noGrp="1"/>
          </p:cNvSpPr>
          <p:nvPr>
            <p:ph idx="1"/>
          </p:nvPr>
        </p:nvSpPr>
        <p:spPr>
          <a:xfrm>
            <a:off x="467544" y="1412776"/>
            <a:ext cx="7620000" cy="5589240"/>
          </a:xfrm>
        </p:spPr>
        <p:txBody>
          <a:bodyPr>
            <a:normAutofit/>
          </a:bodyPr>
          <a:lstStyle/>
          <a:p>
            <a:pPr marL="114300" indent="0">
              <a:buNone/>
            </a:pPr>
            <a:r>
              <a:rPr lang="sl-SI" b="1" dirty="0" smtClean="0"/>
              <a:t>Uporablja kontekst </a:t>
            </a:r>
          </a:p>
          <a:p>
            <a:pPr>
              <a:buFontTx/>
              <a:buChar char="-"/>
            </a:pPr>
            <a:r>
              <a:rPr lang="sl-SI" dirty="0" smtClean="0"/>
              <a:t>Išče odgovore izmed najbolj pogosto pričakovanih vprašanj</a:t>
            </a:r>
          </a:p>
          <a:p>
            <a:pPr>
              <a:buFontTx/>
              <a:buChar char="-"/>
            </a:pPr>
            <a:r>
              <a:rPr lang="sl-SI" dirty="0" smtClean="0"/>
              <a:t>Išče po aplikacijah </a:t>
            </a:r>
            <a:r>
              <a:rPr lang="en-US" dirty="0" smtClean="0"/>
              <a:t>= </a:t>
            </a:r>
            <a:r>
              <a:rPr lang="sl-SI" dirty="0" smtClean="0"/>
              <a:t>ožjih področjih, npr. „Vloge in obrazci“</a:t>
            </a:r>
          </a:p>
          <a:p>
            <a:pPr>
              <a:buFontTx/>
              <a:buChar char="-"/>
            </a:pPr>
            <a:endParaRPr lang="sl-SI" b="1" dirty="0"/>
          </a:p>
          <a:p>
            <a:pPr marL="114300" indent="0">
              <a:buNone/>
            </a:pPr>
            <a:r>
              <a:rPr lang="sl-SI" b="1" dirty="0" smtClean="0"/>
              <a:t>Išče po korenih besed </a:t>
            </a:r>
          </a:p>
          <a:p>
            <a:pPr marL="114300" indent="0">
              <a:buNone/>
            </a:pPr>
            <a:r>
              <a:rPr lang="sl-SI" b="1" dirty="0"/>
              <a:t> </a:t>
            </a:r>
            <a:r>
              <a:rPr lang="sl-SI" b="1" dirty="0" smtClean="0"/>
              <a:t>  </a:t>
            </a:r>
            <a:r>
              <a:rPr lang="sl-SI" dirty="0" smtClean="0"/>
              <a:t>„medved“ zajema „medvedu“ , „Kje vidim </a:t>
            </a:r>
            <a:r>
              <a:rPr lang="sl-SI" dirty="0" err="1" smtClean="0"/>
              <a:t>medvedkaa</a:t>
            </a:r>
            <a:r>
              <a:rPr lang="sl-SI" dirty="0" smtClean="0"/>
              <a:t>?“</a:t>
            </a:r>
            <a:r>
              <a:rPr lang="en-US" dirty="0" smtClean="0"/>
              <a:t> …</a:t>
            </a:r>
            <a:endParaRPr lang="sl-SI" dirty="0" smtClean="0"/>
          </a:p>
          <a:p>
            <a:pPr marL="114300" indent="0">
              <a:buNone/>
            </a:pPr>
            <a:endParaRPr lang="en-US" dirty="0" smtClean="0"/>
          </a:p>
          <a:p>
            <a:pPr marL="114300" indent="0">
              <a:buNone/>
            </a:pPr>
            <a:r>
              <a:rPr lang="sl-SI" b="1" dirty="0" smtClean="0"/>
              <a:t>Uporablja hevristike inženirske inteligence </a:t>
            </a:r>
            <a:endParaRPr lang="sl-SI" b="1" dirty="0"/>
          </a:p>
          <a:p>
            <a:pPr marL="114300" indent="0">
              <a:buNone/>
            </a:pPr>
            <a:r>
              <a:rPr lang="sl-SI" dirty="0" smtClean="0"/>
              <a:t>   prepoznava vzorce eksplicitno in implicitno</a:t>
            </a:r>
            <a:endParaRPr lang="sl-SI" dirty="0"/>
          </a:p>
        </p:txBody>
      </p:sp>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8</a:t>
            </a:fld>
            <a:endParaRPr lang="sl-SI"/>
          </a:p>
        </p:txBody>
      </p:sp>
    </p:spTree>
    <p:extLst>
      <p:ext uri="{BB962C8B-B14F-4D97-AF65-F5344CB8AC3E}">
        <p14:creationId xmlns:p14="http://schemas.microsoft.com/office/powerpoint/2010/main" val="2173285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Prednosti</a:t>
            </a:r>
            <a:r>
              <a:rPr lang="en-US" dirty="0" smtClean="0"/>
              <a:t> </a:t>
            </a:r>
            <a:r>
              <a:rPr lang="en-US" dirty="0" err="1" smtClean="0"/>
              <a:t>Asistenta</a:t>
            </a:r>
            <a:endParaRPr lang="en-US" dirty="0"/>
          </a:p>
        </p:txBody>
      </p:sp>
      <p:sp>
        <p:nvSpPr>
          <p:cNvPr id="3" name="Content Placeholder 2"/>
          <p:cNvSpPr>
            <a:spLocks noGrp="1"/>
          </p:cNvSpPr>
          <p:nvPr>
            <p:ph idx="1"/>
          </p:nvPr>
        </p:nvSpPr>
        <p:spPr>
          <a:xfrm>
            <a:off x="395536" y="1412776"/>
            <a:ext cx="8075240" cy="4925144"/>
          </a:xfrm>
        </p:spPr>
        <p:txBody>
          <a:bodyPr>
            <a:normAutofit fontScale="62500" lnSpcReduction="20000"/>
          </a:bodyPr>
          <a:lstStyle/>
          <a:p>
            <a:pPr marL="114300" indent="0">
              <a:buNone/>
            </a:pPr>
            <a:r>
              <a:rPr lang="sl-SI" sz="2600" b="1" dirty="0" smtClean="0">
                <a:solidFill>
                  <a:schemeClr val="accent5">
                    <a:lumMod val="50000"/>
                  </a:schemeClr>
                </a:solidFill>
                <a:latin typeface="+mj-lt"/>
              </a:rPr>
              <a:t>Boljša komunikacija občan-občina</a:t>
            </a:r>
            <a:endParaRPr lang="en-US" sz="2600" b="1" dirty="0">
              <a:solidFill>
                <a:schemeClr val="accent5">
                  <a:lumMod val="50000"/>
                </a:schemeClr>
              </a:solidFill>
              <a:latin typeface="+mj-lt"/>
            </a:endParaRPr>
          </a:p>
          <a:p>
            <a:r>
              <a:rPr lang="sl-SI" dirty="0" smtClean="0"/>
              <a:t>V naravnem jeziku - vsebinsko</a:t>
            </a:r>
          </a:p>
          <a:p>
            <a:r>
              <a:rPr lang="en-US" dirty="0" err="1" smtClean="0"/>
              <a:t>Spletne</a:t>
            </a:r>
            <a:r>
              <a:rPr lang="en-US" dirty="0" smtClean="0"/>
              <a:t> </a:t>
            </a:r>
            <a:r>
              <a:rPr lang="en-US" dirty="0" err="1" smtClean="0"/>
              <a:t>strani</a:t>
            </a:r>
            <a:r>
              <a:rPr lang="en-US" dirty="0" smtClean="0"/>
              <a:t> </a:t>
            </a:r>
            <a:r>
              <a:rPr lang="en-US" dirty="0" err="1" smtClean="0"/>
              <a:t>občin</a:t>
            </a:r>
            <a:r>
              <a:rPr lang="en-US" dirty="0" smtClean="0"/>
              <a:t> so </a:t>
            </a:r>
            <a:r>
              <a:rPr lang="en-US" dirty="0" err="1" smtClean="0"/>
              <a:t>zelo</a:t>
            </a:r>
            <a:r>
              <a:rPr lang="en-US" dirty="0" smtClean="0"/>
              <a:t> </a:t>
            </a:r>
            <a:r>
              <a:rPr lang="en-US" dirty="0" err="1" smtClean="0"/>
              <a:t>obsežne</a:t>
            </a:r>
            <a:r>
              <a:rPr lang="en-US" dirty="0" smtClean="0"/>
              <a:t> in s </a:t>
            </a:r>
            <a:r>
              <a:rPr lang="en-US" dirty="0" err="1" smtClean="0"/>
              <a:t>kompleksno</a:t>
            </a:r>
            <a:r>
              <a:rPr lang="en-US" dirty="0" smtClean="0"/>
              <a:t> </a:t>
            </a:r>
            <a:r>
              <a:rPr lang="en-US" dirty="0" err="1" smtClean="0"/>
              <a:t>strukturo</a:t>
            </a:r>
            <a:r>
              <a:rPr lang="sl-SI" dirty="0" smtClean="0"/>
              <a:t>,</a:t>
            </a:r>
            <a:r>
              <a:rPr lang="en-US" dirty="0" smtClean="0"/>
              <a:t> </a:t>
            </a:r>
            <a:r>
              <a:rPr lang="en-US" dirty="0" err="1" smtClean="0"/>
              <a:t>kar</a:t>
            </a:r>
            <a:r>
              <a:rPr lang="en-US" dirty="0" smtClean="0"/>
              <a:t> </a:t>
            </a:r>
            <a:r>
              <a:rPr lang="en-US" dirty="0" err="1" smtClean="0"/>
              <a:t>otežuje</a:t>
            </a:r>
            <a:r>
              <a:rPr lang="en-US" dirty="0" smtClean="0"/>
              <a:t> </a:t>
            </a:r>
            <a:r>
              <a:rPr lang="en-US" dirty="0" err="1" smtClean="0"/>
              <a:t>iskanje</a:t>
            </a:r>
            <a:r>
              <a:rPr lang="en-US" dirty="0" smtClean="0"/>
              <a:t> </a:t>
            </a:r>
            <a:r>
              <a:rPr lang="en-US" dirty="0" err="1" smtClean="0"/>
              <a:t>informacij</a:t>
            </a:r>
            <a:r>
              <a:rPr lang="sl-SI" dirty="0" smtClean="0"/>
              <a:t>; </a:t>
            </a:r>
            <a:r>
              <a:rPr lang="en-US" dirty="0" err="1" smtClean="0"/>
              <a:t>Občina</a:t>
            </a:r>
            <a:r>
              <a:rPr lang="en-US" dirty="0" smtClean="0"/>
              <a:t> </a:t>
            </a:r>
            <a:r>
              <a:rPr lang="en-US" dirty="0" err="1" smtClean="0"/>
              <a:t>Pivka</a:t>
            </a:r>
            <a:r>
              <a:rPr lang="en-US" dirty="0" smtClean="0"/>
              <a:t>: 7669 </a:t>
            </a:r>
            <a:r>
              <a:rPr lang="en-US" dirty="0" err="1" smtClean="0"/>
              <a:t>strani</a:t>
            </a:r>
            <a:r>
              <a:rPr lang="en-US" dirty="0" smtClean="0"/>
              <a:t> in </a:t>
            </a:r>
            <a:r>
              <a:rPr lang="en-US" dirty="0" err="1" smtClean="0"/>
              <a:t>dokumentov</a:t>
            </a:r>
            <a:endParaRPr lang="sl-SI" dirty="0" smtClean="0"/>
          </a:p>
          <a:p>
            <a:r>
              <a:rPr lang="sl-SI" dirty="0" smtClean="0"/>
              <a:t>Lokalni iskalniki so pogosto neuspešni</a:t>
            </a:r>
          </a:p>
          <a:p>
            <a:r>
              <a:rPr lang="sl-SI" dirty="0" smtClean="0"/>
              <a:t>Google – mnogo zadetkov, težko najti pravega</a:t>
            </a:r>
          </a:p>
          <a:p>
            <a:r>
              <a:rPr lang="sl-SI" dirty="0" smtClean="0"/>
              <a:t>Ni potrebno nobeno posebno predznanje o delovanju spleta …</a:t>
            </a:r>
          </a:p>
          <a:p>
            <a:r>
              <a:rPr lang="en-US" dirty="0" err="1" smtClean="0"/>
              <a:t>Omogoča</a:t>
            </a:r>
            <a:r>
              <a:rPr lang="en-US" dirty="0" smtClean="0"/>
              <a:t> </a:t>
            </a:r>
            <a:r>
              <a:rPr lang="en-US" dirty="0" err="1" smtClean="0"/>
              <a:t>branje</a:t>
            </a:r>
            <a:r>
              <a:rPr lang="en-US" dirty="0" smtClean="0"/>
              <a:t> </a:t>
            </a:r>
            <a:r>
              <a:rPr lang="en-US" dirty="0" err="1" smtClean="0"/>
              <a:t>odgovorov</a:t>
            </a:r>
            <a:r>
              <a:rPr lang="en-US" dirty="0" smtClean="0"/>
              <a:t> s </a:t>
            </a:r>
            <a:r>
              <a:rPr lang="en-US" dirty="0" err="1" smtClean="0"/>
              <a:t>pomočjo</a:t>
            </a:r>
            <a:r>
              <a:rPr lang="en-US" dirty="0" smtClean="0"/>
              <a:t> </a:t>
            </a:r>
            <a:r>
              <a:rPr lang="en-US" dirty="0" err="1" smtClean="0"/>
              <a:t>sintetizatorja</a:t>
            </a:r>
            <a:endParaRPr lang="en-US" dirty="0" smtClean="0"/>
          </a:p>
          <a:p>
            <a:r>
              <a:rPr lang="en-US" dirty="0" err="1" smtClean="0"/>
              <a:t>Možnost</a:t>
            </a:r>
            <a:r>
              <a:rPr lang="en-US" dirty="0" smtClean="0"/>
              <a:t> </a:t>
            </a:r>
            <a:r>
              <a:rPr lang="en-US" dirty="0" err="1" smtClean="0"/>
              <a:t>podajanja</a:t>
            </a:r>
            <a:r>
              <a:rPr lang="en-US" dirty="0" smtClean="0"/>
              <a:t> </a:t>
            </a:r>
            <a:r>
              <a:rPr lang="en-US" dirty="0" err="1" smtClean="0"/>
              <a:t>povratne</a:t>
            </a:r>
            <a:r>
              <a:rPr lang="en-US" dirty="0" smtClean="0"/>
              <a:t> </a:t>
            </a:r>
            <a:r>
              <a:rPr lang="en-US" dirty="0" err="1" smtClean="0"/>
              <a:t>informacije</a:t>
            </a:r>
            <a:r>
              <a:rPr lang="en-US" dirty="0" smtClean="0"/>
              <a:t>, </a:t>
            </a:r>
            <a:r>
              <a:rPr lang="en-US" dirty="0" err="1" smtClean="0"/>
              <a:t>t.j.</a:t>
            </a:r>
            <a:r>
              <a:rPr lang="en-US" dirty="0" smtClean="0"/>
              <a:t> </a:t>
            </a:r>
            <a:r>
              <a:rPr lang="en-US" dirty="0" err="1" smtClean="0"/>
              <a:t>komentiranje</a:t>
            </a:r>
            <a:r>
              <a:rPr lang="en-US" dirty="0" smtClean="0"/>
              <a:t> in </a:t>
            </a:r>
            <a:r>
              <a:rPr lang="en-US" dirty="0" err="1" smtClean="0"/>
              <a:t>ocenjevanje</a:t>
            </a:r>
            <a:r>
              <a:rPr lang="en-US" dirty="0" smtClean="0"/>
              <a:t> </a:t>
            </a:r>
            <a:r>
              <a:rPr lang="en-US" dirty="0" err="1" smtClean="0"/>
              <a:t>odgovorov</a:t>
            </a:r>
            <a:endParaRPr lang="en-US" dirty="0" smtClean="0"/>
          </a:p>
          <a:p>
            <a:pPr marL="114300" lvl="0" indent="0">
              <a:buClr>
                <a:srgbClr val="A9A57C"/>
              </a:buClr>
              <a:buNone/>
            </a:pPr>
            <a:endParaRPr lang="en-US" sz="2600" b="1" dirty="0" smtClean="0">
              <a:solidFill>
                <a:srgbClr val="C89F5D">
                  <a:lumMod val="50000"/>
                </a:srgbClr>
              </a:solidFill>
              <a:latin typeface="Cambria"/>
            </a:endParaRPr>
          </a:p>
          <a:p>
            <a:pPr marL="114300" lvl="0" indent="0">
              <a:buClr>
                <a:srgbClr val="A9A57C"/>
              </a:buClr>
              <a:buNone/>
            </a:pPr>
            <a:r>
              <a:rPr lang="en-US" sz="2600" b="1" dirty="0" err="1" smtClean="0">
                <a:solidFill>
                  <a:srgbClr val="C89F5D">
                    <a:lumMod val="50000"/>
                  </a:srgbClr>
                </a:solidFill>
                <a:latin typeface="Cambria"/>
              </a:rPr>
              <a:t>Za</a:t>
            </a:r>
            <a:r>
              <a:rPr lang="en-US" sz="2600" b="1" dirty="0" smtClean="0">
                <a:solidFill>
                  <a:srgbClr val="C89F5D">
                    <a:lumMod val="50000"/>
                  </a:srgbClr>
                </a:solidFill>
                <a:latin typeface="Cambria"/>
              </a:rPr>
              <a:t> </a:t>
            </a:r>
            <a:r>
              <a:rPr lang="en-US" sz="2600" b="1" dirty="0" err="1" smtClean="0">
                <a:solidFill>
                  <a:srgbClr val="C89F5D">
                    <a:lumMod val="50000"/>
                  </a:srgbClr>
                </a:solidFill>
                <a:latin typeface="Cambria"/>
              </a:rPr>
              <a:t>občine</a:t>
            </a:r>
            <a:endParaRPr lang="en-US" sz="2600" b="1" dirty="0">
              <a:solidFill>
                <a:srgbClr val="C89F5D">
                  <a:lumMod val="50000"/>
                </a:srgbClr>
              </a:solidFill>
              <a:latin typeface="Cambria"/>
            </a:endParaRPr>
          </a:p>
          <a:p>
            <a:r>
              <a:rPr lang="en-US" dirty="0" err="1" smtClean="0"/>
              <a:t>Možnost</a:t>
            </a:r>
            <a:r>
              <a:rPr lang="en-US" dirty="0" smtClean="0"/>
              <a:t> </a:t>
            </a:r>
            <a:r>
              <a:rPr lang="en-US" dirty="0" err="1"/>
              <a:t>analize</a:t>
            </a:r>
            <a:r>
              <a:rPr lang="en-US" dirty="0"/>
              <a:t> “</a:t>
            </a:r>
            <a:r>
              <a:rPr lang="en-US" dirty="0" err="1"/>
              <a:t>pogovorov</a:t>
            </a:r>
            <a:r>
              <a:rPr lang="en-US" dirty="0" smtClean="0"/>
              <a:t>”</a:t>
            </a:r>
          </a:p>
          <a:p>
            <a:r>
              <a:rPr lang="en-US" dirty="0" err="1" smtClean="0"/>
              <a:t>Zbiranje</a:t>
            </a:r>
            <a:r>
              <a:rPr lang="en-US" dirty="0" smtClean="0"/>
              <a:t> </a:t>
            </a:r>
            <a:r>
              <a:rPr lang="en-US" dirty="0" err="1" smtClean="0"/>
              <a:t>povratne</a:t>
            </a:r>
            <a:r>
              <a:rPr lang="en-US" dirty="0" smtClean="0"/>
              <a:t> </a:t>
            </a:r>
            <a:r>
              <a:rPr lang="en-US" dirty="0" err="1" smtClean="0"/>
              <a:t>informacije</a:t>
            </a:r>
            <a:r>
              <a:rPr lang="en-US" dirty="0" smtClean="0"/>
              <a:t> o </a:t>
            </a:r>
            <a:r>
              <a:rPr lang="en-US" dirty="0" err="1" smtClean="0"/>
              <a:t>temah</a:t>
            </a:r>
            <a:r>
              <a:rPr lang="en-US" dirty="0" smtClean="0"/>
              <a:t>, </a:t>
            </a:r>
            <a:r>
              <a:rPr lang="en-US" dirty="0" err="1" smtClean="0"/>
              <a:t>ki</a:t>
            </a:r>
            <a:r>
              <a:rPr lang="en-US" dirty="0" smtClean="0"/>
              <a:t> </a:t>
            </a:r>
            <a:r>
              <a:rPr lang="en-US" dirty="0" err="1" smtClean="0"/>
              <a:t>jih</a:t>
            </a:r>
            <a:r>
              <a:rPr lang="en-US" dirty="0" smtClean="0"/>
              <a:t> </a:t>
            </a:r>
            <a:r>
              <a:rPr lang="en-US" dirty="0" err="1" smtClean="0"/>
              <a:t>pokrivajo</a:t>
            </a:r>
            <a:r>
              <a:rPr lang="en-US" dirty="0" smtClean="0"/>
              <a:t> </a:t>
            </a:r>
            <a:r>
              <a:rPr lang="en-US" dirty="0" err="1" smtClean="0"/>
              <a:t>odgovori</a:t>
            </a:r>
            <a:endParaRPr lang="en-US" dirty="0" smtClean="0"/>
          </a:p>
          <a:p>
            <a:r>
              <a:rPr lang="en-US" dirty="0" err="1" smtClean="0"/>
              <a:t>Možnost</a:t>
            </a:r>
            <a:r>
              <a:rPr lang="en-US" dirty="0" smtClean="0"/>
              <a:t> </a:t>
            </a:r>
            <a:r>
              <a:rPr lang="en-US" dirty="0" err="1" smtClean="0"/>
              <a:t>izpostaviti</a:t>
            </a:r>
            <a:r>
              <a:rPr lang="en-US" dirty="0" smtClean="0"/>
              <a:t> </a:t>
            </a:r>
            <a:r>
              <a:rPr lang="en-US" dirty="0" err="1" smtClean="0"/>
              <a:t>aktualne</a:t>
            </a:r>
            <a:r>
              <a:rPr lang="en-US" dirty="0" smtClean="0"/>
              <a:t> </a:t>
            </a:r>
            <a:r>
              <a:rPr lang="en-US" dirty="0" err="1" smtClean="0"/>
              <a:t>storitve</a:t>
            </a:r>
            <a:r>
              <a:rPr lang="en-US" dirty="0" smtClean="0"/>
              <a:t> in </a:t>
            </a:r>
            <a:r>
              <a:rPr lang="en-US" dirty="0" err="1" smtClean="0"/>
              <a:t>vsebine</a:t>
            </a:r>
            <a:endParaRPr lang="sl-SI" dirty="0" smtClean="0"/>
          </a:p>
          <a:p>
            <a:endParaRPr lang="sl-SI" dirty="0"/>
          </a:p>
          <a:p>
            <a:pPr marL="114300" indent="0">
              <a:buNone/>
            </a:pPr>
            <a:r>
              <a:rPr lang="sl-SI" sz="2600" b="1" dirty="0" smtClean="0">
                <a:solidFill>
                  <a:srgbClr val="C89F5D">
                    <a:lumMod val="50000"/>
                  </a:srgbClr>
                </a:solidFill>
                <a:latin typeface="Cambria"/>
              </a:rPr>
              <a:t>Lažje popravljanje</a:t>
            </a:r>
            <a:endParaRPr lang="sl-SI" sz="2600" b="1" dirty="0">
              <a:solidFill>
                <a:srgbClr val="C89F5D">
                  <a:lumMod val="50000"/>
                </a:srgbClr>
              </a:solidFill>
              <a:latin typeface="Cambria"/>
            </a:endParaRPr>
          </a:p>
          <a:p>
            <a:pPr marL="114300" indent="0">
              <a:buNone/>
            </a:pPr>
            <a:endParaRPr lang="sl-SI" sz="2600" b="1" dirty="0" smtClean="0">
              <a:solidFill>
                <a:srgbClr val="C89F5D">
                  <a:lumMod val="50000"/>
                </a:srgbClr>
              </a:solidFill>
              <a:latin typeface="Cambria"/>
            </a:endParaRPr>
          </a:p>
          <a:p>
            <a:pPr marL="114300" indent="0">
              <a:buNone/>
            </a:pPr>
            <a:r>
              <a:rPr lang="sl-SI" sz="2600" b="1" dirty="0" smtClean="0">
                <a:solidFill>
                  <a:srgbClr val="C89F5D">
                    <a:lumMod val="50000"/>
                  </a:srgbClr>
                </a:solidFill>
                <a:latin typeface="Cambria"/>
              </a:rPr>
              <a:t>Dodatne storitve</a:t>
            </a:r>
          </a:p>
          <a:p>
            <a:r>
              <a:rPr lang="sl-SI" dirty="0"/>
              <a:t>Vreme, prevajanje </a:t>
            </a:r>
            <a:r>
              <a:rPr lang="sl-SI" dirty="0" smtClean="0"/>
              <a:t>…</a:t>
            </a:r>
          </a:p>
          <a:p>
            <a:endParaRPr lang="sl-SI" dirty="0"/>
          </a:p>
          <a:p>
            <a:pPr marL="114300" indent="0">
              <a:buNone/>
            </a:pPr>
            <a:r>
              <a:rPr lang="sl-SI" sz="2600" b="1" dirty="0">
                <a:solidFill>
                  <a:srgbClr val="C89F5D">
                    <a:lumMod val="50000"/>
                  </a:srgbClr>
                </a:solidFill>
                <a:latin typeface="Cambria"/>
              </a:rPr>
              <a:t>Učinek / Cena</a:t>
            </a:r>
            <a:endParaRPr lang="en-US" sz="2600" b="1" dirty="0">
              <a:solidFill>
                <a:srgbClr val="C89F5D">
                  <a:lumMod val="50000"/>
                </a:srgbClr>
              </a:solidFill>
              <a:latin typeface="Cambria"/>
            </a:endParaRPr>
          </a:p>
          <a:p>
            <a:endParaRPr lang="en-US" dirty="0" smtClean="0"/>
          </a:p>
          <a:p>
            <a:endParaRPr lang="en-US" dirty="0"/>
          </a:p>
          <a:p>
            <a:endParaRPr lang="en-US" dirty="0" smtClean="0"/>
          </a:p>
          <a:p>
            <a:endParaRPr lang="en-US" dirty="0" smtClean="0"/>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sl-SI" smtClean="0"/>
              <a:t>Projekt Asistent, 25.7.2013 IJS</a:t>
            </a:r>
            <a:endParaRPr lang="sl-SI" dirty="0"/>
          </a:p>
        </p:txBody>
      </p:sp>
      <p:sp>
        <p:nvSpPr>
          <p:cNvPr id="5" name="Slide Number Placeholder 4"/>
          <p:cNvSpPr>
            <a:spLocks noGrp="1"/>
          </p:cNvSpPr>
          <p:nvPr>
            <p:ph type="sldNum" sz="quarter" idx="12"/>
          </p:nvPr>
        </p:nvSpPr>
        <p:spPr/>
        <p:txBody>
          <a:bodyPr/>
          <a:lstStyle/>
          <a:p>
            <a:fld id="{310E4FF0-FB62-447E-B38E-C828BC14EB03}" type="slidenum">
              <a:rPr lang="sl-SI" smtClean="0"/>
              <a:t>9</a:t>
            </a:fld>
            <a:endParaRPr lang="sl-SI" dirty="0"/>
          </a:p>
        </p:txBody>
      </p:sp>
    </p:spTree>
    <p:extLst>
      <p:ext uri="{BB962C8B-B14F-4D97-AF65-F5344CB8AC3E}">
        <p14:creationId xmlns:p14="http://schemas.microsoft.com/office/powerpoint/2010/main" val="270196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6294</TotalTime>
  <Words>748</Words>
  <Application>Microsoft Office PowerPoint</Application>
  <PresentationFormat>Diaprojekcija na zaslonu (4:3)</PresentationFormat>
  <Paragraphs>132</Paragraphs>
  <Slides>10</Slides>
  <Notes>0</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Adjacency</vt:lpstr>
      <vt:lpstr>Delavnica Projekta Asistent Virtualni asistent za občine in društva</vt:lpstr>
      <vt:lpstr> Urnik delavnice</vt:lpstr>
      <vt:lpstr>   Partnerji</vt:lpstr>
      <vt:lpstr> Razvojna ekipa </vt:lpstr>
      <vt:lpstr>Trend / motiv</vt:lpstr>
      <vt:lpstr>   Primer</vt:lpstr>
      <vt:lpstr>Primer</vt:lpstr>
      <vt:lpstr>Zakaj Asistent zna odgovarjati</vt:lpstr>
      <vt:lpstr>Prednosti Asistenta</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Asistent</dc:title>
  <dc:creator>Damjan</dc:creator>
  <cp:lastModifiedBy>Mezi</cp:lastModifiedBy>
  <cp:revision>176</cp:revision>
  <dcterms:created xsi:type="dcterms:W3CDTF">2013-01-18T11:35:02Z</dcterms:created>
  <dcterms:modified xsi:type="dcterms:W3CDTF">2013-07-25T12:31:27Z</dcterms:modified>
</cp:coreProperties>
</file>